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4" r:id="rId5"/>
    <p:sldMasterId id="2147483695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</p:sldIdLst>
  <p:sldSz cy="5143500" cx="9144000"/>
  <p:notesSz cx="6858000" cy="9144000"/>
  <p:embeddedFontLst>
    <p:embeddedFont>
      <p:font typeface="Roboto"/>
      <p:regular r:id="rId24"/>
      <p:bold r:id="rId25"/>
      <p:italic r:id="rId26"/>
      <p:boldItalic r:id="rId27"/>
    </p:embeddedFont>
    <p:embeddedFont>
      <p:font typeface="Montserrat"/>
      <p:regular r:id="rId28"/>
      <p:bold r:id="rId29"/>
      <p:italic r:id="rId30"/>
      <p:boldItalic r:id="rId31"/>
    </p:embeddedFont>
    <p:embeddedFont>
      <p:font typeface="Montserrat Medium"/>
      <p:regular r:id="rId32"/>
      <p:bold r:id="rId33"/>
      <p:italic r:id="rId34"/>
      <p:boldItalic r:id="rId35"/>
    </p:embeddedFont>
    <p:embeddedFont>
      <p:font typeface="Maven Pro"/>
      <p:regular r:id="rId36"/>
      <p:bold r:id="rId37"/>
    </p:embeddedFont>
    <p:embeddedFont>
      <p:font typeface="Montserrat ExtraBold"/>
      <p:bold r:id="rId38"/>
      <p:boldItalic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99712E8-1413-40C7-B044-F504746179FA}">
  <a:tblStyle styleId="{C99712E8-1413-40C7-B044-F504746179F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font" Target="fonts/Roboto-regular.fntdata"/><Relationship Id="rId23" Type="http://schemas.openxmlformats.org/officeDocument/2006/relationships/slide" Target="slides/slide1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26" Type="http://schemas.openxmlformats.org/officeDocument/2006/relationships/font" Target="fonts/Roboto-italic.fntdata"/><Relationship Id="rId25" Type="http://schemas.openxmlformats.org/officeDocument/2006/relationships/font" Target="fonts/Roboto-bold.fntdata"/><Relationship Id="rId28" Type="http://schemas.openxmlformats.org/officeDocument/2006/relationships/font" Target="fonts/Montserrat-regular.fntdata"/><Relationship Id="rId27" Type="http://schemas.openxmlformats.org/officeDocument/2006/relationships/font" Target="fonts/Roboto-boldItalic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29" Type="http://schemas.openxmlformats.org/officeDocument/2006/relationships/font" Target="fonts/Montserrat-bold.fntdata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font" Target="fonts/Montserrat-boldItalic.fntdata"/><Relationship Id="rId30" Type="http://schemas.openxmlformats.org/officeDocument/2006/relationships/font" Target="fonts/Montserrat-italic.fntdata"/><Relationship Id="rId11" Type="http://schemas.openxmlformats.org/officeDocument/2006/relationships/slide" Target="slides/slide4.xml"/><Relationship Id="rId33" Type="http://schemas.openxmlformats.org/officeDocument/2006/relationships/font" Target="fonts/MontserratMedium-bold.fntdata"/><Relationship Id="rId10" Type="http://schemas.openxmlformats.org/officeDocument/2006/relationships/slide" Target="slides/slide3.xml"/><Relationship Id="rId32" Type="http://schemas.openxmlformats.org/officeDocument/2006/relationships/font" Target="fonts/MontserratMedium-regular.fntdata"/><Relationship Id="rId13" Type="http://schemas.openxmlformats.org/officeDocument/2006/relationships/slide" Target="slides/slide6.xml"/><Relationship Id="rId35" Type="http://schemas.openxmlformats.org/officeDocument/2006/relationships/font" Target="fonts/MontserratMedium-boldItalic.fntdata"/><Relationship Id="rId12" Type="http://schemas.openxmlformats.org/officeDocument/2006/relationships/slide" Target="slides/slide5.xml"/><Relationship Id="rId34" Type="http://schemas.openxmlformats.org/officeDocument/2006/relationships/font" Target="fonts/MontserratMedium-italic.fntdata"/><Relationship Id="rId15" Type="http://schemas.openxmlformats.org/officeDocument/2006/relationships/slide" Target="slides/slide8.xml"/><Relationship Id="rId37" Type="http://schemas.openxmlformats.org/officeDocument/2006/relationships/font" Target="fonts/MavenPro-bold.fntdata"/><Relationship Id="rId14" Type="http://schemas.openxmlformats.org/officeDocument/2006/relationships/slide" Target="slides/slide7.xml"/><Relationship Id="rId36" Type="http://schemas.openxmlformats.org/officeDocument/2006/relationships/font" Target="fonts/MavenPro-regular.fntdata"/><Relationship Id="rId17" Type="http://schemas.openxmlformats.org/officeDocument/2006/relationships/slide" Target="slides/slide10.xml"/><Relationship Id="rId39" Type="http://schemas.openxmlformats.org/officeDocument/2006/relationships/font" Target="fonts/MontserratExtraBold-boldItalic.fntdata"/><Relationship Id="rId16" Type="http://schemas.openxmlformats.org/officeDocument/2006/relationships/slide" Target="slides/slide9.xml"/><Relationship Id="rId38" Type="http://schemas.openxmlformats.org/officeDocument/2006/relationships/font" Target="fonts/MontserratExtraBold-bold.fntdata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4eff1ce4fd_0_3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34eff1ce4fd_0_3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34ee1a8e1ae_0_6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34ee1a8e1ae_0_6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34eff1ce4fd_0_7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34eff1ce4fd_0_7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34ee1a8e1ae_0_5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34ee1a8e1ae_0_5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34ee1a8e1ae_0_5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34ee1a8e1ae_0_5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34eff1ce4fd_0_8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34eff1ce4fd_0_8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34eff1ce4fd_0_8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34eff1ce4fd_0_8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4eff1ce4fd_0_6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34eff1ce4fd_0_6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34eff1ce4fd_0_4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34eff1ce4fd_0_4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34ee1a8e1ae_0_3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34ee1a8e1ae_0_3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34eff1ce4fd_0_7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34eff1ce4fd_0_7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34ee1a8e1ae_0_4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34ee1a8e1ae_0_4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34ee1a8e1ae_0_3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34ee1a8e1ae_0_3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34ee1a8e1ae_0_4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34ee1a8e1ae_0_4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34ee1a8e1ae_0_7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34ee1a8e1ae_0_7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Relationship Id="rId3" Type="http://schemas.openxmlformats.org/officeDocument/2006/relationships/image" Target="../media/image74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0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2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6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subTitle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53" name="Google Shape;53;p13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sz="1000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5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9" name="Google Shape;59;p15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6"/>
          <p:cNvSpPr txBox="1"/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2" name="Google Shape;62;p16"/>
          <p:cNvSpPr txBox="1"/>
          <p:nvPr>
            <p:ph hasCustomPrompt="1"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effectLst>
            <a:outerShdw blurRad="114300" rotWithShape="0" algn="bl" dir="6360000" dist="28575">
              <a:schemeClr val="accen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3" name="Google Shape;63;p16"/>
          <p:cNvSpPr txBox="1"/>
          <p:nvPr>
            <p:ph idx="1" type="subTitle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7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6" name="Google Shape;66;p17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8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9" name="Google Shape;69;p18"/>
          <p:cNvSpPr txBox="1"/>
          <p:nvPr>
            <p:ph idx="1" type="body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0" name="Google Shape;70;p18"/>
          <p:cNvSpPr txBox="1"/>
          <p:nvPr>
            <p:ph idx="2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9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20"/>
          <p:cNvSpPr txBox="1"/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5" name="Google Shape;75;p20"/>
          <p:cNvSpPr txBox="1"/>
          <p:nvPr>
            <p:ph idx="1" type="body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1"/>
          <p:cNvSpPr txBox="1"/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78" name="Google Shape;7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3278924" y="414050"/>
            <a:ext cx="7626551" cy="2883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5400000">
            <a:off x="4822414" y="-351911"/>
            <a:ext cx="9309797" cy="352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2"/>
          <p:cNvSpPr txBox="1"/>
          <p:nvPr>
            <p:ph idx="1" type="subTitle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82" name="Google Shape;82;p22"/>
          <p:cNvSpPr txBox="1"/>
          <p:nvPr>
            <p:ph idx="2" type="body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p22"/>
          <p:cNvSpPr txBox="1"/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4"/>
          <p:cNvSpPr txBox="1"/>
          <p:nvPr>
            <p:ph hasCustomPrompt="1" type="title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8" name="Google Shape;88;p24"/>
          <p:cNvSpPr txBox="1"/>
          <p:nvPr>
            <p:ph idx="1" type="body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42900" lvl="1" marL="914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indent="-342900" lvl="2" marL="1371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indent="-342900" lvl="3" marL="18288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indent="-342900" lvl="4" marL="22860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indent="-342900" lvl="5" marL="27432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indent="-342900" lvl="6" marL="3200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indent="-342900" lvl="7" marL="3657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indent="-342900" lvl="8" marL="411480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6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2" name="Google Shape;92;p26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1625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indent="-301625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indent="-301625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indent="-301625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indent="-301625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indent="-301625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indent="-301625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indent="-301625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indent="-301625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7"/>
          <p:cNvSpPr txBox="1"/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5" name="Google Shape;95;p27"/>
          <p:cNvSpPr txBox="1"/>
          <p:nvPr>
            <p:ph idx="1" type="subTitle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6" name="Google Shape;96;p27"/>
          <p:cNvSpPr txBox="1"/>
          <p:nvPr>
            <p:ph idx="2" type="title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" name="Google Shape;97;p27"/>
          <p:cNvSpPr txBox="1"/>
          <p:nvPr>
            <p:ph idx="3" type="subTitle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8" name="Google Shape;98;p27"/>
          <p:cNvSpPr txBox="1"/>
          <p:nvPr>
            <p:ph idx="4" type="title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" name="Google Shape;99;p27"/>
          <p:cNvSpPr txBox="1"/>
          <p:nvPr>
            <p:ph idx="5" type="subTitle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0" name="Google Shape;100;p27"/>
          <p:cNvSpPr txBox="1"/>
          <p:nvPr>
            <p:ph hasCustomPrompt="1" idx="6" type="title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1" name="Google Shape;101;p27"/>
          <p:cNvSpPr txBox="1"/>
          <p:nvPr>
            <p:ph hasCustomPrompt="1" idx="7" type="title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2" name="Google Shape;102;p27"/>
          <p:cNvSpPr txBox="1"/>
          <p:nvPr>
            <p:ph hasCustomPrompt="1" idx="8" type="title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8"/>
          <p:cNvSpPr txBox="1"/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effectLst>
            <a:outerShdw blurRad="57150" rotWithShape="0" algn="bl" dir="5400000" dist="19050">
              <a:srgbClr val="76A5AF">
                <a:alpha val="88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5" name="Google Shape;105;p28"/>
          <p:cNvSpPr txBox="1"/>
          <p:nvPr>
            <p:ph idx="1" type="subTitle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9"/>
          <p:cNvSpPr txBox="1"/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8" name="Google Shape;108;p29"/>
          <p:cNvSpPr txBox="1"/>
          <p:nvPr>
            <p:ph idx="1" type="subTitle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30"/>
          <p:cNvSpPr txBox="1"/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1" name="Google Shape;111;p30"/>
          <p:cNvSpPr txBox="1"/>
          <p:nvPr>
            <p:ph idx="1" type="subTitle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2" name="Google Shape;112;p30"/>
          <p:cNvSpPr txBox="1"/>
          <p:nvPr>
            <p:ph idx="2" type="title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3" name="Google Shape;113;p30"/>
          <p:cNvSpPr txBox="1"/>
          <p:nvPr>
            <p:ph idx="3" type="subTitle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30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1"/>
          <p:cNvSpPr txBox="1"/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7" name="Google Shape;117;p31"/>
          <p:cNvSpPr txBox="1"/>
          <p:nvPr>
            <p:ph idx="1" type="subTitle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8" name="Google Shape;118;p31"/>
          <p:cNvSpPr txBox="1"/>
          <p:nvPr>
            <p:ph idx="2" type="title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9" name="Google Shape;119;p31"/>
          <p:cNvSpPr txBox="1"/>
          <p:nvPr>
            <p:ph idx="3" type="subTitle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0" name="Google Shape;120;p31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" name="Google Shape;121;p31"/>
          <p:cNvSpPr txBox="1"/>
          <p:nvPr>
            <p:ph idx="5" type="title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2" name="Google Shape;122;p31"/>
          <p:cNvSpPr txBox="1"/>
          <p:nvPr>
            <p:ph idx="6" type="subTitle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32"/>
          <p:cNvSpPr txBox="1"/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5" name="Google Shape;125;p32"/>
          <p:cNvSpPr txBox="1"/>
          <p:nvPr>
            <p:ph idx="1" type="subTitle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3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34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35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36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7"/>
          <p:cNvSpPr txBox="1"/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6" name="Google Shape;136;p37"/>
          <p:cNvSpPr txBox="1"/>
          <p:nvPr>
            <p:ph idx="1" type="body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7" name="Google Shape;137;p37"/>
          <p:cNvSpPr txBox="1"/>
          <p:nvPr>
            <p:ph idx="2" type="body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8" name="Google Shape;138;p37"/>
          <p:cNvSpPr txBox="1"/>
          <p:nvPr>
            <p:ph idx="3" type="title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9" name="Google Shape;139;p37"/>
          <p:cNvSpPr txBox="1"/>
          <p:nvPr>
            <p:ph idx="4" type="title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8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2" name="Google Shape;142;p38"/>
          <p:cNvSpPr txBox="1"/>
          <p:nvPr>
            <p:ph idx="2" type="title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3" name="Google Shape;143;p38"/>
          <p:cNvSpPr txBox="1"/>
          <p:nvPr>
            <p:ph idx="1" type="subTitle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" name="Google Shape;144;p38"/>
          <p:cNvSpPr txBox="1"/>
          <p:nvPr>
            <p:ph idx="3" type="title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5" name="Google Shape;145;p38"/>
          <p:cNvSpPr txBox="1"/>
          <p:nvPr>
            <p:ph idx="4" type="subTitle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6" name="Google Shape;146;p38"/>
          <p:cNvSpPr txBox="1"/>
          <p:nvPr>
            <p:ph idx="5" type="title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7" name="Google Shape;147;p38"/>
          <p:cNvSpPr txBox="1"/>
          <p:nvPr>
            <p:ph idx="6" type="subTitle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8" name="Google Shape;148;p38"/>
          <p:cNvSpPr txBox="1"/>
          <p:nvPr>
            <p:ph idx="7" type="title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9" name="Google Shape;149;p38"/>
          <p:cNvSpPr txBox="1"/>
          <p:nvPr>
            <p:ph idx="8" type="subTitle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Numbers">
  <p:cSld name="CAPTION_ONLY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9"/>
          <p:cNvSpPr txBox="1"/>
          <p:nvPr>
            <p:ph hasCustomPrompt="1" type="title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2" name="Google Shape;152;p39"/>
          <p:cNvSpPr txBox="1"/>
          <p:nvPr>
            <p:ph idx="1" type="subTitle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53" name="Google Shape;153;p39"/>
          <p:cNvSpPr txBox="1"/>
          <p:nvPr>
            <p:ph hasCustomPrompt="1" idx="2" type="title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4" name="Google Shape;154;p39"/>
          <p:cNvSpPr txBox="1"/>
          <p:nvPr>
            <p:ph idx="3" type="subTitle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55" name="Google Shape;155;p39"/>
          <p:cNvSpPr txBox="1"/>
          <p:nvPr>
            <p:ph hasCustomPrompt="1" idx="4" type="title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6" name="Google Shape;156;p39"/>
          <p:cNvSpPr txBox="1"/>
          <p:nvPr>
            <p:ph idx="5" type="subTitle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40"/>
          <p:cNvSpPr txBox="1"/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9" name="Google Shape;159;p40"/>
          <p:cNvSpPr txBox="1"/>
          <p:nvPr>
            <p:ph idx="1" type="subTitle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0" name="Google Shape;160;p40"/>
          <p:cNvSpPr txBox="1"/>
          <p:nvPr>
            <p:ph idx="2" type="title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1" name="Google Shape;161;p40"/>
          <p:cNvSpPr txBox="1"/>
          <p:nvPr>
            <p:ph idx="3" type="subTitle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2" name="Google Shape;162;p40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3" name="Google Shape;163;p40"/>
          <p:cNvSpPr txBox="1"/>
          <p:nvPr>
            <p:ph idx="5" type="title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4" name="Google Shape;164;p40"/>
          <p:cNvSpPr txBox="1"/>
          <p:nvPr>
            <p:ph idx="6" type="subTitle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5" name="Google Shape;165;p40"/>
          <p:cNvSpPr txBox="1"/>
          <p:nvPr>
            <p:ph idx="7" type="title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6" name="Google Shape;166;p40"/>
          <p:cNvSpPr txBox="1"/>
          <p:nvPr>
            <p:ph idx="8" type="subTitle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7" name="Google Shape;167;p40"/>
          <p:cNvSpPr txBox="1"/>
          <p:nvPr>
            <p:ph idx="9" type="title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8" name="Google Shape;168;p40"/>
          <p:cNvSpPr txBox="1"/>
          <p:nvPr>
            <p:ph idx="13" type="subTitle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9" name="Google Shape;169;p40"/>
          <p:cNvSpPr txBox="1"/>
          <p:nvPr>
            <p:ph idx="14" type="title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0" name="Google Shape;170;p40"/>
          <p:cNvSpPr txBox="1"/>
          <p:nvPr>
            <p:ph idx="15" type="subTitle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41"/>
          <p:cNvSpPr txBox="1"/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3" name="Google Shape;173;p41"/>
          <p:cNvSpPr txBox="1"/>
          <p:nvPr>
            <p:ph idx="2" type="title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4" name="Google Shape;174;p41"/>
          <p:cNvSpPr txBox="1"/>
          <p:nvPr>
            <p:ph idx="1" type="subTitle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5" name="Google Shape;175;p41"/>
          <p:cNvSpPr txBox="1"/>
          <p:nvPr>
            <p:ph idx="3" type="title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6" name="Google Shape;176;p41"/>
          <p:cNvSpPr txBox="1"/>
          <p:nvPr>
            <p:ph idx="4" type="subTitle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7" name="Google Shape;177;p41"/>
          <p:cNvSpPr txBox="1"/>
          <p:nvPr>
            <p:ph idx="5" type="title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8" name="Google Shape;178;p41"/>
          <p:cNvSpPr txBox="1"/>
          <p:nvPr>
            <p:ph idx="6" type="subTitle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9" name="Google Shape;179;p41"/>
          <p:cNvSpPr txBox="1"/>
          <p:nvPr>
            <p:ph idx="7" type="title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0" name="Google Shape;180;p41"/>
          <p:cNvSpPr txBox="1"/>
          <p:nvPr>
            <p:ph idx="8" type="subTitle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42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3" name="Google Shape;183;p42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43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6" name="Google Shape;186;p43"/>
          <p:cNvSpPr txBox="1"/>
          <p:nvPr>
            <p:ph idx="1" type="subTitle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APTION_ONL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44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9" name="Google Shape;189;p44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45"/>
          <p:cNvSpPr txBox="1"/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2" name="Google Shape;192;p45"/>
          <p:cNvSpPr txBox="1"/>
          <p:nvPr>
            <p:ph idx="1" type="subTitle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6"/>
          <p:cNvSpPr txBox="1"/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5" name="Google Shape;195;p46"/>
          <p:cNvSpPr txBox="1"/>
          <p:nvPr>
            <p:ph idx="1" type="subTitle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96" name="Google Shape;196;p46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sz="1000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47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9" name="Google Shape;199;p47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48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2" name="Google Shape;202;p48"/>
          <p:cNvSpPr txBox="1"/>
          <p:nvPr>
            <p:ph idx="1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2.xml"/><Relationship Id="rId22" Type="http://schemas.openxmlformats.org/officeDocument/2006/relationships/slideLayout" Target="../slideLayouts/slideLayout34.xml"/><Relationship Id="rId21" Type="http://schemas.openxmlformats.org/officeDocument/2006/relationships/slideLayout" Target="../slideLayouts/slideLayout33.xml"/><Relationship Id="rId24" Type="http://schemas.openxmlformats.org/officeDocument/2006/relationships/slideLayout" Target="../slideLayouts/slideLayout36.xml"/><Relationship Id="rId23" Type="http://schemas.openxmlformats.org/officeDocument/2006/relationships/slideLayout" Target="../slideLayouts/slideLayout35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26" Type="http://schemas.openxmlformats.org/officeDocument/2006/relationships/slideLayout" Target="../slideLayouts/slideLayout38.xml"/><Relationship Id="rId25" Type="http://schemas.openxmlformats.org/officeDocument/2006/relationships/slideLayout" Target="../slideLayouts/slideLayout37.xml"/><Relationship Id="rId28" Type="http://schemas.openxmlformats.org/officeDocument/2006/relationships/slideLayout" Target="../slideLayouts/slideLayout40.xml"/><Relationship Id="rId27" Type="http://schemas.openxmlformats.org/officeDocument/2006/relationships/slideLayout" Target="../slideLayouts/slideLayout39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29" Type="http://schemas.openxmlformats.org/officeDocument/2006/relationships/slideLayout" Target="../slideLayouts/slideLayout41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Relationship Id="rId31" Type="http://schemas.openxmlformats.org/officeDocument/2006/relationships/slideLayout" Target="../slideLayouts/slideLayout43.xml"/><Relationship Id="rId30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23.xml"/><Relationship Id="rId33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22.xml"/><Relationship Id="rId32" Type="http://schemas.openxmlformats.org/officeDocument/2006/relationships/slideLayout" Target="../slideLayouts/slideLayout44.xml"/><Relationship Id="rId13" Type="http://schemas.openxmlformats.org/officeDocument/2006/relationships/slideLayout" Target="../slideLayouts/slideLayout25.xml"/><Relationship Id="rId35" Type="http://schemas.openxmlformats.org/officeDocument/2006/relationships/theme" Target="../theme/theme3.xml"/><Relationship Id="rId12" Type="http://schemas.openxmlformats.org/officeDocument/2006/relationships/slideLayout" Target="../slideLayouts/slideLayout24.xml"/><Relationship Id="rId34" Type="http://schemas.openxmlformats.org/officeDocument/2006/relationships/slideLayout" Target="../slideLayouts/slideLayout46.xml"/><Relationship Id="rId15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9.xml"/><Relationship Id="rId16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31.xml"/><Relationship Id="rId18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56" name="Google Shape;56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  <p:sldLayoutId id="2147483674" r:id="rId15"/>
    <p:sldLayoutId id="2147483675" r:id="rId16"/>
    <p:sldLayoutId id="2147483676" r:id="rId17"/>
    <p:sldLayoutId id="2147483677" r:id="rId18"/>
    <p:sldLayoutId id="2147483678" r:id="rId19"/>
    <p:sldLayoutId id="2147483679" r:id="rId20"/>
    <p:sldLayoutId id="2147483680" r:id="rId21"/>
    <p:sldLayoutId id="2147483681" r:id="rId22"/>
    <p:sldLayoutId id="2147483682" r:id="rId23"/>
    <p:sldLayoutId id="2147483683" r:id="rId24"/>
    <p:sldLayoutId id="2147483684" r:id="rId25"/>
    <p:sldLayoutId id="2147483685" r:id="rId26"/>
    <p:sldLayoutId id="2147483686" r:id="rId27"/>
    <p:sldLayoutId id="2147483687" r:id="rId28"/>
    <p:sldLayoutId id="2147483688" r:id="rId29"/>
    <p:sldLayoutId id="2147483689" r:id="rId30"/>
    <p:sldLayoutId id="2147483690" r:id="rId31"/>
    <p:sldLayoutId id="2147483691" r:id="rId32"/>
    <p:sldLayoutId id="2147483692" r:id="rId33"/>
    <p:sldLayoutId id="2147483693" r:id="rId3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4.png"/><Relationship Id="rId4" Type="http://schemas.openxmlformats.org/officeDocument/2006/relationships/image" Target="../media/image5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3.png"/><Relationship Id="rId4" Type="http://schemas.openxmlformats.org/officeDocument/2006/relationships/image" Target="../media/image3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7.png"/><Relationship Id="rId4" Type="http://schemas.openxmlformats.org/officeDocument/2006/relationships/image" Target="../media/image25.png"/><Relationship Id="rId9" Type="http://schemas.openxmlformats.org/officeDocument/2006/relationships/image" Target="../media/image57.png"/><Relationship Id="rId5" Type="http://schemas.openxmlformats.org/officeDocument/2006/relationships/image" Target="../media/image35.png"/><Relationship Id="rId6" Type="http://schemas.openxmlformats.org/officeDocument/2006/relationships/image" Target="../media/image33.png"/><Relationship Id="rId7" Type="http://schemas.openxmlformats.org/officeDocument/2006/relationships/image" Target="../media/image42.png"/><Relationship Id="rId8" Type="http://schemas.openxmlformats.org/officeDocument/2006/relationships/image" Target="../media/image52.png"/><Relationship Id="rId11" Type="http://schemas.openxmlformats.org/officeDocument/2006/relationships/image" Target="../media/image44.png"/><Relationship Id="rId10" Type="http://schemas.openxmlformats.org/officeDocument/2006/relationships/image" Target="../media/image61.png"/><Relationship Id="rId13" Type="http://schemas.openxmlformats.org/officeDocument/2006/relationships/image" Target="../media/image55.png"/><Relationship Id="rId12" Type="http://schemas.openxmlformats.org/officeDocument/2006/relationships/image" Target="../media/image45.png"/><Relationship Id="rId15" Type="http://schemas.openxmlformats.org/officeDocument/2006/relationships/image" Target="../media/image46.png"/><Relationship Id="rId14" Type="http://schemas.openxmlformats.org/officeDocument/2006/relationships/image" Target="../media/image70.png"/><Relationship Id="rId17" Type="http://schemas.openxmlformats.org/officeDocument/2006/relationships/image" Target="../media/image72.png"/><Relationship Id="rId16" Type="http://schemas.openxmlformats.org/officeDocument/2006/relationships/image" Target="../media/image49.png"/><Relationship Id="rId18" Type="http://schemas.openxmlformats.org/officeDocument/2006/relationships/image" Target="../media/image7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8.png"/><Relationship Id="rId4" Type="http://schemas.openxmlformats.org/officeDocument/2006/relationships/image" Target="../media/image59.png"/><Relationship Id="rId9" Type="http://schemas.openxmlformats.org/officeDocument/2006/relationships/image" Target="../media/image69.png"/><Relationship Id="rId5" Type="http://schemas.openxmlformats.org/officeDocument/2006/relationships/image" Target="../media/image60.png"/><Relationship Id="rId6" Type="http://schemas.openxmlformats.org/officeDocument/2006/relationships/image" Target="../media/image43.png"/><Relationship Id="rId7" Type="http://schemas.openxmlformats.org/officeDocument/2006/relationships/image" Target="../media/image66.png"/><Relationship Id="rId8" Type="http://schemas.openxmlformats.org/officeDocument/2006/relationships/image" Target="../media/image41.png"/><Relationship Id="rId11" Type="http://schemas.openxmlformats.org/officeDocument/2006/relationships/image" Target="../media/image67.png"/><Relationship Id="rId10" Type="http://schemas.openxmlformats.org/officeDocument/2006/relationships/image" Target="../media/image68.png"/><Relationship Id="rId13" Type="http://schemas.openxmlformats.org/officeDocument/2006/relationships/image" Target="../media/image65.png"/><Relationship Id="rId12" Type="http://schemas.openxmlformats.org/officeDocument/2006/relationships/image" Target="../media/image6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9" Type="http://schemas.openxmlformats.org/officeDocument/2006/relationships/image" Target="../media/image35.png"/><Relationship Id="rId5" Type="http://schemas.openxmlformats.org/officeDocument/2006/relationships/image" Target="../media/image51.png"/><Relationship Id="rId6" Type="http://schemas.openxmlformats.org/officeDocument/2006/relationships/image" Target="../media/image50.png"/><Relationship Id="rId7" Type="http://schemas.openxmlformats.org/officeDocument/2006/relationships/image" Target="../media/image54.png"/><Relationship Id="rId8" Type="http://schemas.openxmlformats.org/officeDocument/2006/relationships/image" Target="../media/image53.png"/><Relationship Id="rId11" Type="http://schemas.openxmlformats.org/officeDocument/2006/relationships/image" Target="../media/image73.png"/><Relationship Id="rId10" Type="http://schemas.openxmlformats.org/officeDocument/2006/relationships/image" Target="../media/image56.png"/><Relationship Id="rId12" Type="http://schemas.openxmlformats.org/officeDocument/2006/relationships/image" Target="../media/image5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4.png"/><Relationship Id="rId4" Type="http://schemas.openxmlformats.org/officeDocument/2006/relationships/image" Target="../media/image53.png"/><Relationship Id="rId9" Type="http://schemas.openxmlformats.org/officeDocument/2006/relationships/image" Target="../media/image56.png"/><Relationship Id="rId5" Type="http://schemas.openxmlformats.org/officeDocument/2006/relationships/image" Target="../media/image50.png"/><Relationship Id="rId6" Type="http://schemas.openxmlformats.org/officeDocument/2006/relationships/image" Target="../media/image62.png"/><Relationship Id="rId7" Type="http://schemas.openxmlformats.org/officeDocument/2006/relationships/image" Target="../media/image47.png"/><Relationship Id="rId8" Type="http://schemas.openxmlformats.org/officeDocument/2006/relationships/image" Target="../media/image6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49"/>
          <p:cNvSpPr txBox="1"/>
          <p:nvPr>
            <p:ph type="ctrTitle"/>
          </p:nvPr>
        </p:nvSpPr>
        <p:spPr>
          <a:xfrm>
            <a:off x="861225" y="2559700"/>
            <a:ext cx="6959400" cy="644700"/>
          </a:xfrm>
          <a:prstGeom prst="rect">
            <a:avLst/>
          </a:prstGeom>
          <a:effectLst>
            <a:outerShdw blurRad="142875" rotWithShape="0" algn="bl" dir="8760000" dist="19050">
              <a:srgbClr val="76A5AF">
                <a:alpha val="50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Centralization and Unified Pricing </a:t>
            </a:r>
            <a:endParaRPr/>
          </a:p>
        </p:txBody>
      </p:sp>
      <p:cxnSp>
        <p:nvCxnSpPr>
          <p:cNvPr id="208" name="Google Shape;208;p49"/>
          <p:cNvCxnSpPr/>
          <p:nvPr/>
        </p:nvCxnSpPr>
        <p:spPr>
          <a:xfrm>
            <a:off x="3190500" y="317477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58"/>
          <p:cNvSpPr/>
          <p:nvPr/>
        </p:nvSpPr>
        <p:spPr>
          <a:xfrm>
            <a:off x="0" y="0"/>
            <a:ext cx="9144000" cy="720900"/>
          </a:xfrm>
          <a:prstGeom prst="rect">
            <a:avLst/>
          </a:prstGeom>
          <a:solidFill>
            <a:srgbClr val="0C343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Prop</a:t>
            </a:r>
            <a:r>
              <a:rPr b="1" lang="en" sz="2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osed Solution : </a:t>
            </a:r>
            <a:r>
              <a:rPr b="1" lang="en" sz="2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Indicative Architecture For Product Segmentation</a:t>
            </a:r>
            <a:endParaRPr sz="2000">
              <a:solidFill>
                <a:schemeClr val="lt1"/>
              </a:solidFill>
            </a:endParaRPr>
          </a:p>
        </p:txBody>
      </p:sp>
      <p:sp>
        <p:nvSpPr>
          <p:cNvPr id="449" name="Google Shape;449;p58"/>
          <p:cNvSpPr/>
          <p:nvPr/>
        </p:nvSpPr>
        <p:spPr>
          <a:xfrm>
            <a:off x="50272" y="2685221"/>
            <a:ext cx="1406400" cy="715800"/>
          </a:xfrm>
          <a:prstGeom prst="rect">
            <a:avLst/>
          </a:prstGeom>
          <a:solidFill>
            <a:srgbClr val="445D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Product Level </a:t>
            </a:r>
            <a:br>
              <a:rPr b="1" lang="en" sz="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1" lang="en" sz="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Data</a:t>
            </a:r>
            <a:endParaRPr b="1" sz="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50" name="Google Shape;450;p58"/>
          <p:cNvSpPr/>
          <p:nvPr/>
        </p:nvSpPr>
        <p:spPr>
          <a:xfrm>
            <a:off x="50272" y="3726344"/>
            <a:ext cx="1406400" cy="715800"/>
          </a:xfrm>
          <a:prstGeom prst="rect">
            <a:avLst/>
          </a:prstGeom>
          <a:solidFill>
            <a:srgbClr val="445D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Plant Level </a:t>
            </a:r>
            <a:br>
              <a:rPr b="1" lang="en" sz="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1" lang="en" sz="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Data</a:t>
            </a:r>
            <a:endParaRPr b="1" sz="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51" name="Google Shape;451;p58"/>
          <p:cNvSpPr/>
          <p:nvPr/>
        </p:nvSpPr>
        <p:spPr>
          <a:xfrm>
            <a:off x="1634025" y="2696250"/>
            <a:ext cx="355800" cy="720900"/>
          </a:xfrm>
          <a:prstGeom prst="chevron">
            <a:avLst>
              <a:gd fmla="val 50000" name="adj"/>
            </a:avLst>
          </a:prstGeom>
          <a:solidFill>
            <a:srgbClr val="00649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p58"/>
          <p:cNvSpPr/>
          <p:nvPr/>
        </p:nvSpPr>
        <p:spPr>
          <a:xfrm>
            <a:off x="2093150" y="2786500"/>
            <a:ext cx="657600" cy="6237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" name="Google Shape;453;p58"/>
          <p:cNvSpPr txBox="1"/>
          <p:nvPr/>
        </p:nvSpPr>
        <p:spPr>
          <a:xfrm>
            <a:off x="1342900" y="3561825"/>
            <a:ext cx="2184000" cy="33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Raw Data Dump on a </a:t>
            </a:r>
            <a:br>
              <a:rPr b="1" lang="en" sz="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1" lang="en" sz="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Data Warehouse</a:t>
            </a:r>
            <a:endParaRPr b="1" sz="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(BigQuery)</a:t>
            </a:r>
            <a:endParaRPr b="1" sz="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54" name="Google Shape;454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1275" y="2867625"/>
            <a:ext cx="384000" cy="384000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Google Shape;455;p58"/>
          <p:cNvSpPr/>
          <p:nvPr/>
        </p:nvSpPr>
        <p:spPr>
          <a:xfrm>
            <a:off x="4760150" y="2786500"/>
            <a:ext cx="657600" cy="6237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56" name="Google Shape;456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8275" y="2867625"/>
            <a:ext cx="384000" cy="384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57" name="Google Shape;457;p58"/>
          <p:cNvCxnSpPr>
            <a:stCxn id="452" idx="6"/>
            <a:endCxn id="455" idx="2"/>
          </p:cNvCxnSpPr>
          <p:nvPr/>
        </p:nvCxnSpPr>
        <p:spPr>
          <a:xfrm>
            <a:off x="2750750" y="3098350"/>
            <a:ext cx="20094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458" name="Google Shape;458;p58"/>
          <p:cNvSpPr/>
          <p:nvPr/>
        </p:nvSpPr>
        <p:spPr>
          <a:xfrm>
            <a:off x="3142424" y="2699175"/>
            <a:ext cx="1353300" cy="7209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rgbClr val="808080"/>
                </a:solidFill>
                <a:latin typeface="Montserrat"/>
                <a:ea typeface="Montserrat"/>
                <a:cs typeface="Montserrat"/>
                <a:sym typeface="Montserrat"/>
              </a:rPr>
              <a:t>Data Transformation, Unification and Language Standardization</a:t>
            </a:r>
            <a:endParaRPr b="1" sz="700">
              <a:solidFill>
                <a:srgbClr val="80808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59" name="Google Shape;459;p58"/>
          <p:cNvSpPr txBox="1"/>
          <p:nvPr/>
        </p:nvSpPr>
        <p:spPr>
          <a:xfrm>
            <a:off x="4009900" y="3485625"/>
            <a:ext cx="2184000" cy="33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Master Table</a:t>
            </a:r>
            <a:endParaRPr b="1" sz="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(BigQuery)</a:t>
            </a:r>
            <a:endParaRPr b="1" sz="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60" name="Google Shape;460;p58"/>
          <p:cNvSpPr/>
          <p:nvPr/>
        </p:nvSpPr>
        <p:spPr>
          <a:xfrm>
            <a:off x="5143575" y="1146550"/>
            <a:ext cx="1353300" cy="11643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700">
              <a:solidFill>
                <a:srgbClr val="80808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700">
              <a:solidFill>
                <a:srgbClr val="80808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700">
              <a:solidFill>
                <a:srgbClr val="80808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700">
              <a:solidFill>
                <a:srgbClr val="80808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rgbClr val="808080"/>
                </a:solidFill>
                <a:latin typeface="Montserrat"/>
                <a:ea typeface="Montserrat"/>
                <a:cs typeface="Montserrat"/>
                <a:sym typeface="Montserrat"/>
              </a:rPr>
              <a:t>Classification </a:t>
            </a:r>
            <a:br>
              <a:rPr b="1" lang="en" sz="700">
                <a:solidFill>
                  <a:srgbClr val="80808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1" lang="en" sz="500">
                <a:solidFill>
                  <a:srgbClr val="808080"/>
                </a:solidFill>
                <a:latin typeface="Montserrat"/>
                <a:ea typeface="Montserrat"/>
                <a:cs typeface="Montserrat"/>
                <a:sym typeface="Montserrat"/>
              </a:rPr>
              <a:t>(Pre defined Categories as per business logics As Label)</a:t>
            </a:r>
            <a:br>
              <a:rPr b="1" lang="en" sz="700">
                <a:solidFill>
                  <a:srgbClr val="80808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1" lang="en" sz="700">
                <a:solidFill>
                  <a:srgbClr val="808080"/>
                </a:solidFill>
                <a:latin typeface="Montserrat"/>
                <a:ea typeface="Montserrat"/>
                <a:cs typeface="Montserrat"/>
                <a:sym typeface="Montserrat"/>
              </a:rPr>
              <a:t>OR </a:t>
            </a:r>
            <a:br>
              <a:rPr b="1" lang="en" sz="700">
                <a:solidFill>
                  <a:srgbClr val="80808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1" lang="en" sz="700">
                <a:solidFill>
                  <a:srgbClr val="808080"/>
                </a:solidFill>
                <a:latin typeface="Montserrat"/>
                <a:ea typeface="Montserrat"/>
                <a:cs typeface="Montserrat"/>
                <a:sym typeface="Montserrat"/>
              </a:rPr>
              <a:t>Clustering</a:t>
            </a:r>
            <a:br>
              <a:rPr b="1" lang="en" sz="700">
                <a:solidFill>
                  <a:srgbClr val="80808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1" lang="en" sz="700">
                <a:solidFill>
                  <a:srgbClr val="80808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" sz="500">
                <a:solidFill>
                  <a:srgbClr val="808080"/>
                </a:solidFill>
                <a:latin typeface="Montserrat"/>
                <a:ea typeface="Montserrat"/>
                <a:cs typeface="Montserrat"/>
                <a:sym typeface="Montserrat"/>
              </a:rPr>
              <a:t>( No predefined Labels)</a:t>
            </a:r>
            <a:endParaRPr b="1" sz="500">
              <a:solidFill>
                <a:srgbClr val="80808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61" name="Google Shape;461;p58"/>
          <p:cNvSpPr/>
          <p:nvPr/>
        </p:nvSpPr>
        <p:spPr>
          <a:xfrm>
            <a:off x="5143599" y="4026225"/>
            <a:ext cx="1353300" cy="7209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700">
              <a:solidFill>
                <a:srgbClr val="80808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700">
              <a:solidFill>
                <a:srgbClr val="80808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700">
              <a:solidFill>
                <a:srgbClr val="80808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700">
              <a:solidFill>
                <a:srgbClr val="80808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rgbClr val="808080"/>
                </a:solidFill>
                <a:latin typeface="Montserrat"/>
                <a:ea typeface="Montserrat"/>
                <a:cs typeface="Montserrat"/>
                <a:sym typeface="Montserrat"/>
              </a:rPr>
              <a:t>Rule Based Division</a:t>
            </a:r>
            <a:endParaRPr b="1" sz="700">
              <a:solidFill>
                <a:srgbClr val="80808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62" name="Google Shape;462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92137" y="1180425"/>
            <a:ext cx="456177" cy="374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63" name="Google Shape;463;p58"/>
          <p:cNvCxnSpPr>
            <a:stCxn id="455" idx="6"/>
            <a:endCxn id="460" idx="2"/>
          </p:cNvCxnSpPr>
          <p:nvPr/>
        </p:nvCxnSpPr>
        <p:spPr>
          <a:xfrm flipH="1" rot="10800000">
            <a:off x="5417750" y="2310850"/>
            <a:ext cx="402600" cy="787500"/>
          </a:xfrm>
          <a:prstGeom prst="bentConnector2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464" name="Google Shape;464;p58"/>
          <p:cNvCxnSpPr>
            <a:endCxn id="461" idx="0"/>
          </p:cNvCxnSpPr>
          <p:nvPr/>
        </p:nvCxnSpPr>
        <p:spPr>
          <a:xfrm flipH="1" rot="-5400000">
            <a:off x="5154999" y="3360975"/>
            <a:ext cx="927900" cy="402600"/>
          </a:xfrm>
          <a:prstGeom prst="bentConnector3">
            <a:avLst>
              <a:gd fmla="val -587" name="adj1"/>
            </a:avLst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stealth"/>
          </a:ln>
        </p:spPr>
      </p:cxnSp>
      <p:pic>
        <p:nvPicPr>
          <p:cNvPr id="465" name="Google Shape;465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28250" y="4134950"/>
            <a:ext cx="384000" cy="384000"/>
          </a:xfrm>
          <a:prstGeom prst="rect">
            <a:avLst/>
          </a:prstGeom>
          <a:noFill/>
          <a:ln>
            <a:noFill/>
          </a:ln>
        </p:spPr>
      </p:pic>
      <p:sp>
        <p:nvSpPr>
          <p:cNvPr id="466" name="Google Shape;466;p58"/>
          <p:cNvSpPr/>
          <p:nvPr/>
        </p:nvSpPr>
        <p:spPr>
          <a:xfrm>
            <a:off x="6663225" y="2620050"/>
            <a:ext cx="355800" cy="720900"/>
          </a:xfrm>
          <a:prstGeom prst="chevron">
            <a:avLst>
              <a:gd fmla="val 50000" name="adj"/>
            </a:avLst>
          </a:prstGeom>
          <a:solidFill>
            <a:srgbClr val="00649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p58"/>
          <p:cNvSpPr/>
          <p:nvPr/>
        </p:nvSpPr>
        <p:spPr>
          <a:xfrm>
            <a:off x="7157425" y="1200925"/>
            <a:ext cx="1740000" cy="3833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p58"/>
          <p:cNvSpPr/>
          <p:nvPr/>
        </p:nvSpPr>
        <p:spPr>
          <a:xfrm>
            <a:off x="7275075" y="1600100"/>
            <a:ext cx="1535100" cy="623700"/>
          </a:xfrm>
          <a:prstGeom prst="rect">
            <a:avLst/>
          </a:prstGeom>
          <a:solidFill>
            <a:srgbClr val="445D73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FEFEFE"/>
                </a:solidFill>
                <a:latin typeface="Montserrat"/>
                <a:ea typeface="Montserrat"/>
                <a:cs typeface="Montserrat"/>
                <a:sym typeface="Montserrat"/>
              </a:rPr>
              <a:t>Product Size And Specification</a:t>
            </a:r>
            <a:endParaRPr b="1" sz="100">
              <a:solidFill>
                <a:srgbClr val="FEFEF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69" name="Google Shape;469;p58"/>
          <p:cNvSpPr/>
          <p:nvPr/>
        </p:nvSpPr>
        <p:spPr>
          <a:xfrm>
            <a:off x="50272" y="1649955"/>
            <a:ext cx="1406400" cy="715800"/>
          </a:xfrm>
          <a:prstGeom prst="rect">
            <a:avLst/>
          </a:prstGeom>
          <a:solidFill>
            <a:srgbClr val="445D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Historical Pricing &amp;</a:t>
            </a:r>
            <a:br>
              <a:rPr b="1" lang="en" sz="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1" lang="en" sz="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Sales Data</a:t>
            </a:r>
            <a:endParaRPr b="1" sz="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70" name="Google Shape;470;p58"/>
          <p:cNvSpPr/>
          <p:nvPr/>
        </p:nvSpPr>
        <p:spPr>
          <a:xfrm>
            <a:off x="7275075" y="2438300"/>
            <a:ext cx="1535100" cy="623700"/>
          </a:xfrm>
          <a:prstGeom prst="rect">
            <a:avLst/>
          </a:prstGeom>
          <a:solidFill>
            <a:srgbClr val="445D73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FEFEFE"/>
                </a:solidFill>
                <a:latin typeface="Montserrat"/>
                <a:ea typeface="Montserrat"/>
                <a:cs typeface="Montserrat"/>
                <a:sym typeface="Montserrat"/>
              </a:rPr>
              <a:t>Build Material </a:t>
            </a:r>
            <a:endParaRPr b="1" sz="800">
              <a:solidFill>
                <a:srgbClr val="FEFEF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71" name="Google Shape;471;p58"/>
          <p:cNvSpPr/>
          <p:nvPr/>
        </p:nvSpPr>
        <p:spPr>
          <a:xfrm>
            <a:off x="7275075" y="3276500"/>
            <a:ext cx="1535100" cy="623700"/>
          </a:xfrm>
          <a:prstGeom prst="rect">
            <a:avLst/>
          </a:prstGeom>
          <a:solidFill>
            <a:srgbClr val="445D73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FEFEFE"/>
                </a:solidFill>
                <a:latin typeface="Montserrat"/>
                <a:ea typeface="Montserrat"/>
                <a:cs typeface="Montserrat"/>
                <a:sym typeface="Montserrat"/>
              </a:rPr>
              <a:t>Cost Of Production  and Equipment</a:t>
            </a:r>
            <a:endParaRPr b="1" sz="800">
              <a:solidFill>
                <a:srgbClr val="FEFEF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72" name="Google Shape;472;p58"/>
          <p:cNvSpPr/>
          <p:nvPr/>
        </p:nvSpPr>
        <p:spPr>
          <a:xfrm>
            <a:off x="7275075" y="4190900"/>
            <a:ext cx="1535100" cy="623700"/>
          </a:xfrm>
          <a:prstGeom prst="rect">
            <a:avLst/>
          </a:prstGeom>
          <a:solidFill>
            <a:srgbClr val="445D73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FEFEFE"/>
                </a:solidFill>
                <a:latin typeface="Montserrat"/>
                <a:ea typeface="Montserrat"/>
                <a:cs typeface="Montserrat"/>
                <a:sym typeface="Montserrat"/>
              </a:rPr>
              <a:t>Top Selling And Top Produced</a:t>
            </a:r>
            <a:endParaRPr b="1" sz="800">
              <a:solidFill>
                <a:srgbClr val="FEFEF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73" name="Google Shape;473;p58"/>
          <p:cNvSpPr/>
          <p:nvPr/>
        </p:nvSpPr>
        <p:spPr>
          <a:xfrm>
            <a:off x="7157475" y="1146550"/>
            <a:ext cx="1740000" cy="3357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rgbClr val="808080"/>
                </a:solidFill>
                <a:latin typeface="Montserrat"/>
                <a:ea typeface="Montserrat"/>
                <a:cs typeface="Montserrat"/>
                <a:sym typeface="Montserrat"/>
              </a:rPr>
              <a:t>Indicative</a:t>
            </a:r>
            <a:r>
              <a:rPr b="1" lang="en" sz="700">
                <a:solidFill>
                  <a:srgbClr val="808080"/>
                </a:solidFill>
                <a:latin typeface="Montserrat"/>
                <a:ea typeface="Montserrat"/>
                <a:cs typeface="Montserrat"/>
                <a:sym typeface="Montserrat"/>
              </a:rPr>
              <a:t> Potential Product Categories</a:t>
            </a:r>
            <a:endParaRPr b="1" sz="700">
              <a:solidFill>
                <a:srgbClr val="80808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74" name="Google Shape;474;p58"/>
          <p:cNvSpPr/>
          <p:nvPr/>
        </p:nvSpPr>
        <p:spPr>
          <a:xfrm>
            <a:off x="78300" y="743625"/>
            <a:ext cx="8666700" cy="304500"/>
          </a:xfrm>
          <a:prstGeom prst="rect">
            <a:avLst/>
          </a:prstGeom>
          <a:solidFill>
            <a:srgbClr val="00649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Deeper look at Product Segmentation Module from Analysis Layer</a:t>
            </a:r>
            <a:endParaRPr b="1" sz="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59"/>
          <p:cNvSpPr txBox="1"/>
          <p:nvPr>
            <p:ph type="title"/>
          </p:nvPr>
        </p:nvSpPr>
        <p:spPr>
          <a:xfrm>
            <a:off x="1476675" y="2720550"/>
            <a:ext cx="5148000" cy="59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Indicative Timeline &amp; Resource Mix</a:t>
            </a:r>
            <a:endParaRPr/>
          </a:p>
        </p:txBody>
      </p:sp>
      <p:sp>
        <p:nvSpPr>
          <p:cNvPr id="480" name="Google Shape;480;p59"/>
          <p:cNvSpPr txBox="1"/>
          <p:nvPr>
            <p:ph idx="2" type="title"/>
          </p:nvPr>
        </p:nvSpPr>
        <p:spPr>
          <a:xfrm>
            <a:off x="-1237730" y="2220700"/>
            <a:ext cx="2412900" cy="93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cxnSp>
        <p:nvCxnSpPr>
          <p:cNvPr id="481" name="Google Shape;481;p59"/>
          <p:cNvCxnSpPr/>
          <p:nvPr/>
        </p:nvCxnSpPr>
        <p:spPr>
          <a:xfrm>
            <a:off x="1324750" y="2262697"/>
            <a:ext cx="0" cy="9999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60"/>
          <p:cNvSpPr/>
          <p:nvPr/>
        </p:nvSpPr>
        <p:spPr>
          <a:xfrm>
            <a:off x="0" y="0"/>
            <a:ext cx="9144000" cy="720900"/>
          </a:xfrm>
          <a:prstGeom prst="rect">
            <a:avLst/>
          </a:prstGeom>
          <a:solidFill>
            <a:srgbClr val="0C343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Proposed Resource Mix</a:t>
            </a:r>
            <a:endParaRPr sz="2000">
              <a:solidFill>
                <a:schemeClr val="lt1"/>
              </a:solidFill>
            </a:endParaRPr>
          </a:p>
        </p:txBody>
      </p:sp>
      <p:sp>
        <p:nvSpPr>
          <p:cNvPr id="487" name="Google Shape;487;p60"/>
          <p:cNvSpPr/>
          <p:nvPr/>
        </p:nvSpPr>
        <p:spPr>
          <a:xfrm>
            <a:off x="1865625" y="1105775"/>
            <a:ext cx="1278600" cy="1145400"/>
          </a:xfrm>
          <a:prstGeom prst="hexagon">
            <a:avLst>
              <a:gd fmla="val 28852" name="adj"/>
              <a:gd fmla="val 115470" name="vf"/>
            </a:avLst>
          </a:prstGeom>
          <a:solidFill>
            <a:schemeClr val="lt1"/>
          </a:solidFill>
          <a:ln cap="flat" cmpd="sng" w="9525">
            <a:solidFill>
              <a:srgbClr val="00649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00649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00649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00649F"/>
                </a:solidFill>
                <a:latin typeface="Montserrat"/>
                <a:ea typeface="Montserrat"/>
                <a:cs typeface="Montserrat"/>
                <a:sym typeface="Montserrat"/>
              </a:rPr>
              <a:t>1 </a:t>
            </a:r>
            <a:br>
              <a:rPr b="1" lang="en" sz="900">
                <a:solidFill>
                  <a:srgbClr val="00649F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1" lang="en" sz="900">
                <a:solidFill>
                  <a:srgbClr val="00649F"/>
                </a:solidFill>
                <a:latin typeface="Montserrat"/>
                <a:ea typeface="Montserrat"/>
                <a:cs typeface="Montserrat"/>
                <a:sym typeface="Montserrat"/>
              </a:rPr>
              <a:t>Senior </a:t>
            </a:r>
            <a:endParaRPr b="1" sz="900">
              <a:solidFill>
                <a:srgbClr val="00649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00649F"/>
                </a:solidFill>
                <a:latin typeface="Montserrat"/>
                <a:ea typeface="Montserrat"/>
                <a:cs typeface="Montserrat"/>
                <a:sym typeface="Montserrat"/>
              </a:rPr>
              <a:t>Engagement Manager</a:t>
            </a:r>
            <a:endParaRPr b="1" sz="900">
              <a:solidFill>
                <a:srgbClr val="00649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649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88" name="Google Shape;488;p60"/>
          <p:cNvSpPr/>
          <p:nvPr/>
        </p:nvSpPr>
        <p:spPr>
          <a:xfrm>
            <a:off x="929475" y="1690500"/>
            <a:ext cx="1256100" cy="1088700"/>
          </a:xfrm>
          <a:prstGeom prst="hexagon">
            <a:avLst>
              <a:gd fmla="val 28852" name="adj"/>
              <a:gd fmla="val 115470" name="vf"/>
            </a:avLst>
          </a:prstGeom>
          <a:solidFill>
            <a:schemeClr val="lt1"/>
          </a:solidFill>
          <a:ln cap="flat" cmpd="sng" w="9525">
            <a:solidFill>
              <a:srgbClr val="00649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900">
                <a:solidFill>
                  <a:srgbClr val="00649F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br>
              <a:rPr b="1" lang="en" sz="900">
                <a:solidFill>
                  <a:srgbClr val="00649F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1" lang="en" sz="900">
                <a:solidFill>
                  <a:srgbClr val="00649F"/>
                </a:solidFill>
                <a:latin typeface="Montserrat"/>
                <a:ea typeface="Montserrat"/>
                <a:cs typeface="Montserrat"/>
                <a:sym typeface="Montserrat"/>
              </a:rPr>
              <a:t>Associate Data Architects</a:t>
            </a:r>
            <a:endParaRPr>
              <a:solidFill>
                <a:srgbClr val="00649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89" name="Google Shape;489;p60"/>
          <p:cNvSpPr/>
          <p:nvPr/>
        </p:nvSpPr>
        <p:spPr>
          <a:xfrm>
            <a:off x="929475" y="2779200"/>
            <a:ext cx="1256100" cy="1088700"/>
          </a:xfrm>
          <a:prstGeom prst="hexagon">
            <a:avLst>
              <a:gd fmla="val 28852" name="adj"/>
              <a:gd fmla="val 115470" name="vf"/>
            </a:avLst>
          </a:prstGeom>
          <a:solidFill>
            <a:schemeClr val="lt1"/>
          </a:solidFill>
          <a:ln cap="flat" cmpd="sng" w="9525">
            <a:solidFill>
              <a:srgbClr val="00649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00649F"/>
                </a:solidFill>
                <a:latin typeface="Montserrat"/>
                <a:ea typeface="Montserrat"/>
                <a:cs typeface="Montserrat"/>
                <a:sym typeface="Montserrat"/>
              </a:rPr>
              <a:t>4 </a:t>
            </a:r>
            <a:endParaRPr b="1" sz="900">
              <a:solidFill>
                <a:srgbClr val="00649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900">
                <a:solidFill>
                  <a:srgbClr val="00649F"/>
                </a:solidFill>
                <a:latin typeface="Montserrat"/>
                <a:ea typeface="Montserrat"/>
                <a:cs typeface="Montserrat"/>
                <a:sym typeface="Montserrat"/>
              </a:rPr>
              <a:t>Senior Data Engineers</a:t>
            </a:r>
            <a:endParaRPr b="1" sz="900">
              <a:solidFill>
                <a:srgbClr val="00649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90" name="Google Shape;490;p60"/>
          <p:cNvSpPr/>
          <p:nvPr/>
        </p:nvSpPr>
        <p:spPr>
          <a:xfrm>
            <a:off x="1876875" y="3317550"/>
            <a:ext cx="1256100" cy="1088700"/>
          </a:xfrm>
          <a:prstGeom prst="hexagon">
            <a:avLst>
              <a:gd fmla="val 28852" name="adj"/>
              <a:gd fmla="val 115470" name="vf"/>
            </a:avLst>
          </a:prstGeom>
          <a:solidFill>
            <a:schemeClr val="lt1"/>
          </a:solidFill>
          <a:ln cap="flat" cmpd="sng" w="9525">
            <a:solidFill>
              <a:srgbClr val="00649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00649F"/>
                </a:solidFill>
                <a:latin typeface="Montserrat"/>
                <a:ea typeface="Montserrat"/>
                <a:cs typeface="Montserrat"/>
                <a:sym typeface="Montserrat"/>
              </a:rPr>
              <a:t>4 </a:t>
            </a:r>
            <a:endParaRPr b="1" sz="900">
              <a:solidFill>
                <a:srgbClr val="00649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900">
                <a:solidFill>
                  <a:srgbClr val="00649F"/>
                </a:solidFill>
                <a:latin typeface="Montserrat"/>
                <a:ea typeface="Montserrat"/>
                <a:cs typeface="Montserrat"/>
                <a:sym typeface="Montserrat"/>
              </a:rPr>
              <a:t>Junior Data </a:t>
            </a:r>
            <a:br>
              <a:rPr b="1" lang="en" sz="900">
                <a:solidFill>
                  <a:srgbClr val="00649F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1" lang="en" sz="900">
                <a:solidFill>
                  <a:srgbClr val="00649F"/>
                </a:solidFill>
                <a:latin typeface="Montserrat"/>
                <a:ea typeface="Montserrat"/>
                <a:cs typeface="Montserrat"/>
                <a:sym typeface="Montserrat"/>
              </a:rPr>
              <a:t>Engineers</a:t>
            </a:r>
            <a:endParaRPr b="1" sz="900">
              <a:solidFill>
                <a:srgbClr val="00649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91" name="Google Shape;491;p60"/>
          <p:cNvSpPr/>
          <p:nvPr/>
        </p:nvSpPr>
        <p:spPr>
          <a:xfrm>
            <a:off x="2834475" y="2779200"/>
            <a:ext cx="1256100" cy="1088700"/>
          </a:xfrm>
          <a:prstGeom prst="hexagon">
            <a:avLst>
              <a:gd fmla="val 28852" name="adj"/>
              <a:gd fmla="val 115470" name="vf"/>
            </a:avLst>
          </a:prstGeom>
          <a:solidFill>
            <a:schemeClr val="lt1"/>
          </a:solidFill>
          <a:ln cap="flat" cmpd="sng" w="9525">
            <a:solidFill>
              <a:srgbClr val="00649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00649F"/>
                </a:solidFill>
                <a:latin typeface="Montserrat"/>
                <a:ea typeface="Montserrat"/>
                <a:cs typeface="Montserrat"/>
                <a:sym typeface="Montserrat"/>
              </a:rPr>
              <a:t>3 </a:t>
            </a:r>
            <a:endParaRPr b="1" sz="900">
              <a:solidFill>
                <a:srgbClr val="00649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900">
                <a:solidFill>
                  <a:srgbClr val="00649F"/>
                </a:solidFill>
                <a:latin typeface="Montserrat"/>
                <a:ea typeface="Montserrat"/>
                <a:cs typeface="Montserrat"/>
                <a:sym typeface="Montserrat"/>
              </a:rPr>
              <a:t>Senior ML Engineers</a:t>
            </a:r>
            <a:endParaRPr b="1" sz="900">
              <a:solidFill>
                <a:srgbClr val="00649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92" name="Google Shape;492;p60"/>
          <p:cNvSpPr/>
          <p:nvPr/>
        </p:nvSpPr>
        <p:spPr>
          <a:xfrm>
            <a:off x="2834475" y="1690500"/>
            <a:ext cx="1256100" cy="1088700"/>
          </a:xfrm>
          <a:prstGeom prst="hexagon">
            <a:avLst>
              <a:gd fmla="val 28852" name="adj"/>
              <a:gd fmla="val 115470" name="vf"/>
            </a:avLst>
          </a:prstGeom>
          <a:solidFill>
            <a:schemeClr val="lt1"/>
          </a:solidFill>
          <a:ln cap="flat" cmpd="sng" w="9525">
            <a:solidFill>
              <a:srgbClr val="00649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00649F"/>
                </a:solidFill>
                <a:latin typeface="Montserrat"/>
                <a:ea typeface="Montserrat"/>
                <a:cs typeface="Montserrat"/>
                <a:sym typeface="Montserrat"/>
              </a:rPr>
              <a:t>3</a:t>
            </a:r>
            <a:r>
              <a:rPr b="1" lang="en" sz="900">
                <a:solidFill>
                  <a:srgbClr val="00649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sz="900">
              <a:solidFill>
                <a:srgbClr val="00649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900">
                <a:solidFill>
                  <a:srgbClr val="00649F"/>
                </a:solidFill>
                <a:latin typeface="Montserrat"/>
                <a:ea typeface="Montserrat"/>
                <a:cs typeface="Montserrat"/>
                <a:sym typeface="Montserrat"/>
              </a:rPr>
              <a:t>Junior ML Engineers</a:t>
            </a:r>
            <a:endParaRPr>
              <a:solidFill>
                <a:srgbClr val="00649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93" name="Google Shape;493;p60"/>
          <p:cNvSpPr/>
          <p:nvPr/>
        </p:nvSpPr>
        <p:spPr>
          <a:xfrm>
            <a:off x="1876875" y="2251175"/>
            <a:ext cx="1256100" cy="1088700"/>
          </a:xfrm>
          <a:prstGeom prst="hexagon">
            <a:avLst>
              <a:gd fmla="val 28852" name="adj"/>
              <a:gd fmla="val 115470" name="vf"/>
            </a:avLst>
          </a:prstGeom>
          <a:solidFill>
            <a:schemeClr val="lt1"/>
          </a:solidFill>
          <a:ln cap="flat" cmpd="sng" w="9525">
            <a:solidFill>
              <a:srgbClr val="00649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8575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00649F"/>
                </a:solidFill>
                <a:latin typeface="Montserrat"/>
                <a:ea typeface="Montserrat"/>
                <a:cs typeface="Montserrat"/>
                <a:sym typeface="Montserrat"/>
              </a:rPr>
              <a:t>                  1</a:t>
            </a:r>
            <a:endParaRPr b="1" sz="900">
              <a:solidFill>
                <a:srgbClr val="00649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8575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00649F"/>
                </a:solidFill>
                <a:latin typeface="Montserrat"/>
                <a:ea typeface="Montserrat"/>
                <a:cs typeface="Montserrat"/>
                <a:sym typeface="Montserrat"/>
              </a:rPr>
              <a:t>     Cloud Platform     Engineer</a:t>
            </a:r>
            <a:endParaRPr>
              <a:solidFill>
                <a:srgbClr val="00649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94" name="Google Shape;494;p60"/>
          <p:cNvSpPr/>
          <p:nvPr/>
        </p:nvSpPr>
        <p:spPr>
          <a:xfrm>
            <a:off x="5361150" y="1794000"/>
            <a:ext cx="2811600" cy="672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0649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Montserrat"/>
                <a:ea typeface="Montserrat"/>
                <a:cs typeface="Montserrat"/>
                <a:sym typeface="Montserrat"/>
              </a:rPr>
              <a:t>16 to </a:t>
            </a:r>
            <a:r>
              <a:rPr b="1" lang="en" sz="1600">
                <a:latin typeface="Montserrat"/>
                <a:ea typeface="Montserrat"/>
                <a:cs typeface="Montserrat"/>
                <a:sym typeface="Montserrat"/>
              </a:rPr>
              <a:t>18 Weeks</a:t>
            </a:r>
            <a:endParaRPr b="1" sz="16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95" name="Google Shape;495;p60"/>
          <p:cNvSpPr/>
          <p:nvPr/>
        </p:nvSpPr>
        <p:spPr>
          <a:xfrm>
            <a:off x="5361150" y="1739475"/>
            <a:ext cx="2811600" cy="155700"/>
          </a:xfrm>
          <a:prstGeom prst="rect">
            <a:avLst/>
          </a:prstGeom>
          <a:solidFill>
            <a:srgbClr val="445D7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Indicative </a:t>
            </a:r>
            <a:r>
              <a:rPr b="1"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Timeline </a:t>
            </a:r>
            <a:endParaRPr b="1"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96" name="Google Shape;496;p60"/>
          <p:cNvSpPr/>
          <p:nvPr/>
        </p:nvSpPr>
        <p:spPr>
          <a:xfrm>
            <a:off x="5361150" y="3241800"/>
            <a:ext cx="2811600" cy="672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0649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Montserrat"/>
                <a:ea typeface="Montserrat"/>
                <a:cs typeface="Montserrat"/>
                <a:sym typeface="Montserrat"/>
              </a:rPr>
              <a:t>TBD</a:t>
            </a:r>
            <a:endParaRPr b="1" sz="16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97" name="Google Shape;497;p60"/>
          <p:cNvSpPr/>
          <p:nvPr/>
        </p:nvSpPr>
        <p:spPr>
          <a:xfrm>
            <a:off x="5361150" y="3187275"/>
            <a:ext cx="2811600" cy="155700"/>
          </a:xfrm>
          <a:prstGeom prst="rect">
            <a:avLst/>
          </a:prstGeom>
          <a:solidFill>
            <a:srgbClr val="445D7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Indicative Costs </a:t>
            </a:r>
            <a:endParaRPr b="1"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98" name="Google Shape;498;p60"/>
          <p:cNvSpPr txBox="1"/>
          <p:nvPr/>
        </p:nvSpPr>
        <p:spPr>
          <a:xfrm>
            <a:off x="219650" y="4767175"/>
            <a:ext cx="8862600" cy="1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900">
                <a:solidFill>
                  <a:srgbClr val="980000"/>
                </a:solidFill>
                <a:latin typeface="Montserrat"/>
                <a:ea typeface="Montserrat"/>
                <a:cs typeface="Montserrat"/>
                <a:sym typeface="Montserrat"/>
              </a:rPr>
              <a:t>Note : We will be Able to disclose the exact resource mix and the associated costs post getting better clarity from  the discovery questions</a:t>
            </a:r>
            <a:endParaRPr b="1" i="1" sz="900">
              <a:solidFill>
                <a:srgbClr val="98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61"/>
          <p:cNvSpPr/>
          <p:nvPr/>
        </p:nvSpPr>
        <p:spPr>
          <a:xfrm>
            <a:off x="269500" y="1291825"/>
            <a:ext cx="8645700" cy="3790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p61"/>
          <p:cNvSpPr/>
          <p:nvPr/>
        </p:nvSpPr>
        <p:spPr>
          <a:xfrm>
            <a:off x="0" y="0"/>
            <a:ext cx="9144000" cy="720900"/>
          </a:xfrm>
          <a:prstGeom prst="rect">
            <a:avLst/>
          </a:prstGeom>
          <a:solidFill>
            <a:srgbClr val="0C343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Indicative Timeline</a:t>
            </a:r>
            <a:endParaRPr sz="2000">
              <a:solidFill>
                <a:schemeClr val="lt1"/>
              </a:solidFill>
            </a:endParaRPr>
          </a:p>
        </p:txBody>
      </p:sp>
      <p:graphicFrame>
        <p:nvGraphicFramePr>
          <p:cNvPr id="505" name="Google Shape;505;p61"/>
          <p:cNvGraphicFramePr/>
          <p:nvPr/>
        </p:nvGraphicFramePr>
        <p:xfrm>
          <a:off x="269775" y="944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{C99712E8-1413-40C7-B044-F504746179FA}</a:tableStyleId>
              </a:tblPr>
              <a:tblGrid>
                <a:gridCol w="480325"/>
                <a:gridCol w="480325"/>
                <a:gridCol w="480325"/>
                <a:gridCol w="480325"/>
                <a:gridCol w="480325"/>
                <a:gridCol w="480325"/>
                <a:gridCol w="480325"/>
                <a:gridCol w="480325"/>
                <a:gridCol w="480325"/>
                <a:gridCol w="480325"/>
                <a:gridCol w="480325"/>
                <a:gridCol w="480325"/>
                <a:gridCol w="480325"/>
                <a:gridCol w="480325"/>
                <a:gridCol w="480325"/>
                <a:gridCol w="480325"/>
                <a:gridCol w="480325"/>
                <a:gridCol w="480325"/>
              </a:tblGrid>
              <a:tr h="378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WK</a:t>
                      </a:r>
                      <a:endParaRPr sz="8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</a:t>
                      </a:r>
                      <a:endParaRPr sz="8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445D7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45D7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45D7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45D7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WK</a:t>
                      </a:r>
                      <a:br>
                        <a:rPr lang="en" sz="8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</a:br>
                      <a:r>
                        <a:rPr lang="en" sz="8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 </a:t>
                      </a:r>
                      <a:endParaRPr sz="8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445D7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45D7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45D7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45D7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WK </a:t>
                      </a:r>
                      <a:br>
                        <a:rPr lang="en" sz="8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</a:br>
                      <a:r>
                        <a:rPr lang="en" sz="8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</a:t>
                      </a:r>
                      <a:endParaRPr sz="8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445D7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45D7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45D7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45D7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WK </a:t>
                      </a:r>
                      <a:br>
                        <a:rPr lang="en" sz="8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</a:br>
                      <a:r>
                        <a:rPr lang="en" sz="8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</a:t>
                      </a:r>
                      <a:endParaRPr sz="8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445D7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45D7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45D7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45D7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WK</a:t>
                      </a:r>
                      <a:endParaRPr sz="8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</a:t>
                      </a:r>
                      <a:endParaRPr sz="8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445D7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45D7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45D7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45D7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WK</a:t>
                      </a:r>
                      <a:br>
                        <a:rPr lang="en" sz="8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</a:br>
                      <a:r>
                        <a:rPr lang="en" sz="8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6</a:t>
                      </a:r>
                      <a:endParaRPr sz="8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445D7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45D7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45D7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45D7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WK</a:t>
                      </a:r>
                      <a:endParaRPr sz="8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7</a:t>
                      </a:r>
                      <a:endParaRPr sz="8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445D7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45D7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45D7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45D7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WK</a:t>
                      </a:r>
                      <a:endParaRPr sz="8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8</a:t>
                      </a:r>
                      <a:endParaRPr sz="8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445D7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45D7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45D7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45D7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WK</a:t>
                      </a:r>
                      <a:endParaRPr sz="8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9</a:t>
                      </a:r>
                      <a:endParaRPr sz="8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445D7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45D7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45D7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45D7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WK</a:t>
                      </a:r>
                      <a:endParaRPr sz="8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10</a:t>
                      </a:r>
                      <a:endParaRPr sz="8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445D7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45D7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45D7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45D7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WK</a:t>
                      </a:r>
                      <a:endParaRPr sz="8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11</a:t>
                      </a:r>
                      <a:endParaRPr sz="8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445D7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45D7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45D7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45D7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WK</a:t>
                      </a:r>
                      <a:endParaRPr sz="8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12</a:t>
                      </a:r>
                      <a:endParaRPr sz="8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445D7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45D7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45D7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45D7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WK</a:t>
                      </a:r>
                      <a:endParaRPr sz="8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13</a:t>
                      </a:r>
                      <a:endParaRPr sz="8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445D7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45D7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45D7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45D7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WK</a:t>
                      </a:r>
                      <a:endParaRPr sz="8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14</a:t>
                      </a:r>
                      <a:endParaRPr sz="8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445D7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45D7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45D7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45D7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WK</a:t>
                      </a:r>
                      <a:endParaRPr sz="8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15</a:t>
                      </a:r>
                      <a:endParaRPr sz="8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445D7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45D7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45D7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45D7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WK</a:t>
                      </a:r>
                      <a:endParaRPr sz="8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16</a:t>
                      </a:r>
                      <a:endParaRPr sz="8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445D7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45D7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45D7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45D7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WK</a:t>
                      </a:r>
                      <a:endParaRPr sz="8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17</a:t>
                      </a:r>
                      <a:endParaRPr sz="8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445D7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45D7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45D7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45D7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WK</a:t>
                      </a:r>
                      <a:endParaRPr sz="8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18</a:t>
                      </a:r>
                      <a:endParaRPr sz="8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445D7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45D7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45D7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45D7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506" name="Google Shape;506;p61"/>
          <p:cNvSpPr txBox="1"/>
          <p:nvPr/>
        </p:nvSpPr>
        <p:spPr>
          <a:xfrm rot="-5400000">
            <a:off x="-1938750" y="2873225"/>
            <a:ext cx="4147500" cy="270000"/>
          </a:xfrm>
          <a:prstGeom prst="rect">
            <a:avLst/>
          </a:prstGeom>
          <a:solidFill>
            <a:srgbClr val="00649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Project Kick off</a:t>
            </a:r>
            <a:endParaRPr b="1"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07" name="Google Shape;507;p61"/>
          <p:cNvSpPr txBox="1"/>
          <p:nvPr/>
        </p:nvSpPr>
        <p:spPr>
          <a:xfrm rot="-5400000">
            <a:off x="6976650" y="2873225"/>
            <a:ext cx="4147500" cy="270000"/>
          </a:xfrm>
          <a:prstGeom prst="rect">
            <a:avLst/>
          </a:prstGeom>
          <a:solidFill>
            <a:srgbClr val="00649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Project Handover</a:t>
            </a:r>
            <a:endParaRPr b="1"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08" name="Google Shape;508;p61"/>
          <p:cNvSpPr/>
          <p:nvPr/>
        </p:nvSpPr>
        <p:spPr>
          <a:xfrm>
            <a:off x="319475" y="1440650"/>
            <a:ext cx="863400" cy="525900"/>
          </a:xfrm>
          <a:prstGeom prst="roundRect">
            <a:avLst>
              <a:gd fmla="val 16667" name="adj"/>
            </a:avLst>
          </a:pr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rgbClr val="445D73"/>
                </a:solidFill>
                <a:latin typeface="Montserrat"/>
                <a:ea typeface="Montserrat"/>
                <a:cs typeface="Montserrat"/>
                <a:sym typeface="Montserrat"/>
              </a:rPr>
              <a:t>GCP set Up &amp; Discovery</a:t>
            </a:r>
            <a:endParaRPr b="1" sz="700">
              <a:solidFill>
                <a:srgbClr val="445D7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09" name="Google Shape;509;p61"/>
          <p:cNvSpPr/>
          <p:nvPr/>
        </p:nvSpPr>
        <p:spPr>
          <a:xfrm>
            <a:off x="750100" y="2035975"/>
            <a:ext cx="1440900" cy="317400"/>
          </a:xfrm>
          <a:prstGeom prst="chevron">
            <a:avLst>
              <a:gd fmla="val 50000" name="adj"/>
            </a:avLst>
          </a:pr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rgbClr val="445D73"/>
                </a:solidFill>
                <a:latin typeface="Montserrat"/>
                <a:ea typeface="Montserrat"/>
                <a:cs typeface="Montserrat"/>
                <a:sym typeface="Montserrat"/>
              </a:rPr>
              <a:t>Data Pipeline Development</a:t>
            </a:r>
            <a:endParaRPr b="1" sz="700">
              <a:solidFill>
                <a:srgbClr val="445D7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10" name="Google Shape;510;p61"/>
          <p:cNvSpPr/>
          <p:nvPr/>
        </p:nvSpPr>
        <p:spPr>
          <a:xfrm>
            <a:off x="750100" y="2517175"/>
            <a:ext cx="2881800" cy="317400"/>
          </a:xfrm>
          <a:prstGeom prst="chevron">
            <a:avLst>
              <a:gd fmla="val 50000" name="adj"/>
            </a:avLst>
          </a:pr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rgbClr val="445D73"/>
                </a:solidFill>
                <a:latin typeface="Montserrat"/>
                <a:ea typeface="Montserrat"/>
                <a:cs typeface="Montserrat"/>
                <a:sym typeface="Montserrat"/>
              </a:rPr>
              <a:t>Data Preprocessing : Cleaning, Transformation &amp; Unification</a:t>
            </a:r>
            <a:endParaRPr b="1" sz="700">
              <a:solidFill>
                <a:srgbClr val="445D7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11" name="Google Shape;511;p61"/>
          <p:cNvSpPr/>
          <p:nvPr/>
        </p:nvSpPr>
        <p:spPr>
          <a:xfrm>
            <a:off x="1710750" y="2998375"/>
            <a:ext cx="2401500" cy="317400"/>
          </a:xfrm>
          <a:prstGeom prst="chevron">
            <a:avLst>
              <a:gd fmla="val 50000" name="adj"/>
            </a:avLst>
          </a:pr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rgbClr val="445D73"/>
                </a:solidFill>
                <a:latin typeface="Montserrat"/>
                <a:ea typeface="Montserrat"/>
                <a:cs typeface="Montserrat"/>
                <a:sym typeface="Montserrat"/>
              </a:rPr>
              <a:t>Data Preprocessing : Language Standardization</a:t>
            </a:r>
            <a:endParaRPr b="1" sz="700">
              <a:solidFill>
                <a:srgbClr val="445D7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12" name="Google Shape;512;p61"/>
          <p:cNvSpPr/>
          <p:nvPr/>
        </p:nvSpPr>
        <p:spPr>
          <a:xfrm>
            <a:off x="1710750" y="3479575"/>
            <a:ext cx="3381600" cy="317400"/>
          </a:xfrm>
          <a:prstGeom prst="chevron">
            <a:avLst>
              <a:gd fmla="val 50000" name="adj"/>
            </a:avLst>
          </a:pr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rgbClr val="445D73"/>
                </a:solidFill>
                <a:latin typeface="Montserrat"/>
                <a:ea typeface="Montserrat"/>
                <a:cs typeface="Montserrat"/>
                <a:sym typeface="Montserrat"/>
              </a:rPr>
              <a:t>Data Preprocessing : Product Description Completion Module development , testing and deployment</a:t>
            </a:r>
            <a:endParaRPr b="1" sz="700">
              <a:solidFill>
                <a:srgbClr val="445D7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13" name="Google Shape;513;p61"/>
          <p:cNvSpPr/>
          <p:nvPr/>
        </p:nvSpPr>
        <p:spPr>
          <a:xfrm>
            <a:off x="4798871" y="3889925"/>
            <a:ext cx="3156000" cy="317400"/>
          </a:xfrm>
          <a:prstGeom prst="chevron">
            <a:avLst>
              <a:gd fmla="val 50000" name="adj"/>
            </a:avLst>
          </a:pr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rgbClr val="445D73"/>
                </a:solidFill>
                <a:latin typeface="Montserrat"/>
                <a:ea typeface="Montserrat"/>
                <a:cs typeface="Montserrat"/>
                <a:sym typeface="Montserrat"/>
              </a:rPr>
              <a:t>Pricing Model development </a:t>
            </a:r>
            <a:endParaRPr b="1" sz="700">
              <a:solidFill>
                <a:srgbClr val="445D7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14" name="Google Shape;514;p61"/>
          <p:cNvSpPr/>
          <p:nvPr/>
        </p:nvSpPr>
        <p:spPr>
          <a:xfrm>
            <a:off x="6994326" y="4250300"/>
            <a:ext cx="1921200" cy="317400"/>
          </a:xfrm>
          <a:prstGeom prst="chevron">
            <a:avLst>
              <a:gd fmla="val 50000" name="adj"/>
            </a:avLst>
          </a:pr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rgbClr val="445D73"/>
                </a:solidFill>
                <a:latin typeface="Montserrat"/>
                <a:ea typeface="Montserrat"/>
                <a:cs typeface="Montserrat"/>
                <a:sym typeface="Montserrat"/>
              </a:rPr>
              <a:t>Insight Mining</a:t>
            </a:r>
            <a:endParaRPr b="1" sz="700">
              <a:solidFill>
                <a:srgbClr val="445D7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15" name="Google Shape;515;p61"/>
          <p:cNvSpPr/>
          <p:nvPr/>
        </p:nvSpPr>
        <p:spPr>
          <a:xfrm>
            <a:off x="8052000" y="4625575"/>
            <a:ext cx="800400" cy="468000"/>
          </a:xfrm>
          <a:prstGeom prst="roundRect">
            <a:avLst>
              <a:gd fmla="val 16667" name="adj"/>
            </a:avLst>
          </a:pr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rgbClr val="445D73"/>
                </a:solidFill>
                <a:latin typeface="Montserrat"/>
                <a:ea typeface="Montserrat"/>
                <a:cs typeface="Montserrat"/>
                <a:sym typeface="Montserrat"/>
              </a:rPr>
              <a:t>TDD And Handover</a:t>
            </a:r>
            <a:endParaRPr b="1" sz="700">
              <a:solidFill>
                <a:srgbClr val="445D7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62"/>
          <p:cNvSpPr txBox="1"/>
          <p:nvPr>
            <p:ph type="title"/>
          </p:nvPr>
        </p:nvSpPr>
        <p:spPr>
          <a:xfrm>
            <a:off x="1476675" y="2720550"/>
            <a:ext cx="4397700" cy="59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Discovery Questions</a:t>
            </a:r>
            <a:endParaRPr/>
          </a:p>
        </p:txBody>
      </p:sp>
      <p:sp>
        <p:nvSpPr>
          <p:cNvPr id="521" name="Google Shape;521;p62"/>
          <p:cNvSpPr txBox="1"/>
          <p:nvPr>
            <p:ph idx="2" type="title"/>
          </p:nvPr>
        </p:nvSpPr>
        <p:spPr>
          <a:xfrm>
            <a:off x="-1237730" y="2220700"/>
            <a:ext cx="2412900" cy="93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cxnSp>
        <p:nvCxnSpPr>
          <p:cNvPr id="522" name="Google Shape;522;p62"/>
          <p:cNvCxnSpPr/>
          <p:nvPr/>
        </p:nvCxnSpPr>
        <p:spPr>
          <a:xfrm>
            <a:off x="1324750" y="2262697"/>
            <a:ext cx="0" cy="9999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63"/>
          <p:cNvSpPr/>
          <p:nvPr/>
        </p:nvSpPr>
        <p:spPr>
          <a:xfrm>
            <a:off x="0" y="0"/>
            <a:ext cx="9144000" cy="720900"/>
          </a:xfrm>
          <a:prstGeom prst="rect">
            <a:avLst/>
          </a:prstGeom>
          <a:solidFill>
            <a:srgbClr val="0C343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Discovery Questions : To Help Us Craft The Exact Scope</a:t>
            </a:r>
            <a:endParaRPr sz="2000">
              <a:solidFill>
                <a:schemeClr val="lt1"/>
              </a:solidFill>
            </a:endParaRPr>
          </a:p>
        </p:txBody>
      </p:sp>
      <p:graphicFrame>
        <p:nvGraphicFramePr>
          <p:cNvPr id="528" name="Google Shape;528;p63"/>
          <p:cNvGraphicFramePr/>
          <p:nvPr/>
        </p:nvGraphicFramePr>
        <p:xfrm>
          <a:off x="496875" y="1207367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{C99712E8-1413-40C7-B044-F504746179FA}</a:tableStyleId>
              </a:tblPr>
              <a:tblGrid>
                <a:gridCol w="1076025"/>
                <a:gridCol w="7332575"/>
              </a:tblGrid>
              <a:tr h="392150"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General</a:t>
                      </a:r>
                      <a:endParaRPr b="1" sz="11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45D7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00">
                          <a:solidFill>
                            <a:srgbClr val="00094A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Could you help us understand the number of plants that you would want to us to consider for this engagement?</a:t>
                      </a:r>
                      <a:endParaRPr sz="1000">
                        <a:solidFill>
                          <a:srgbClr val="00094A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</a:tr>
              <a:tr h="392150"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00">
                          <a:solidFill>
                            <a:srgbClr val="00094A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Roughly how many languages would we be dealing with, which language would you want us to use as the standard ?</a:t>
                      </a:r>
                      <a:endParaRPr sz="1000">
                        <a:solidFill>
                          <a:srgbClr val="00094A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</a:tr>
              <a:tr h="392150">
                <a:tc rowSpan="4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chemeClr val="lt1"/>
                          </a:solidFill>
                        </a:rPr>
                        <a:t>Data</a:t>
                      </a:r>
                      <a:endParaRPr b="1" sz="11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45D7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00">
                          <a:solidFill>
                            <a:srgbClr val="00094A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What would be the storage layers for the datasets associated with each plant?  Is your data on Prem or on Cloud?</a:t>
                      </a:r>
                      <a:endParaRPr sz="1000">
                        <a:solidFill>
                          <a:srgbClr val="00094A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</a:tr>
              <a:tr h="392150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00">
                          <a:solidFill>
                            <a:srgbClr val="00094A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Is your data stored in structured or unstructured format? </a:t>
                      </a:r>
                      <a:endParaRPr sz="1000">
                        <a:solidFill>
                          <a:srgbClr val="00094A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</a:tr>
              <a:tr h="392150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00">
                          <a:solidFill>
                            <a:srgbClr val="00094A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What would be the total data size for the historical data ? Is there a preferred </a:t>
                      </a:r>
                      <a:r>
                        <a:rPr lang="en" sz="1000">
                          <a:solidFill>
                            <a:srgbClr val="00094A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incremental batch ingestion frequency would you want us to consider?</a:t>
                      </a:r>
                      <a:endParaRPr sz="1000">
                        <a:solidFill>
                          <a:srgbClr val="00094A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</a:tr>
              <a:tr h="511475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00094A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For missing product descriptions, are there any referential data we could leverage? Maybe collaterals around marketing, web content or internal sales training material?</a:t>
                      </a:r>
                      <a:endParaRPr sz="1000">
                        <a:solidFill>
                          <a:srgbClr val="00094A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</a:tr>
              <a:tr h="392150"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Analytics Layer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45D7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00">
                          <a:solidFill>
                            <a:srgbClr val="00094A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For business insights what would be your  preferred Business Intelligence tool? For example Qlickview, </a:t>
                      </a:r>
                      <a:endParaRPr sz="1000">
                        <a:solidFill>
                          <a:srgbClr val="00094A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</a:tr>
              <a:tr h="392150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00">
                          <a:solidFill>
                            <a:srgbClr val="00094A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For centralized pricing model, what would be the required frequency of inference?</a:t>
                      </a:r>
                      <a:endParaRPr sz="1000">
                        <a:solidFill>
                          <a:srgbClr val="00094A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64"/>
          <p:cNvSpPr txBox="1"/>
          <p:nvPr>
            <p:ph type="title"/>
          </p:nvPr>
        </p:nvSpPr>
        <p:spPr>
          <a:xfrm>
            <a:off x="924870" y="1522375"/>
            <a:ext cx="3068700" cy="59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840">
                <a:latin typeface="Montserrat"/>
                <a:ea typeface="Montserrat"/>
                <a:cs typeface="Montserrat"/>
                <a:sym typeface="Montserrat"/>
              </a:rPr>
              <a:t>THANKS!</a:t>
            </a:r>
            <a:endParaRPr sz="384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534" name="Google Shape;534;p64"/>
          <p:cNvCxnSpPr/>
          <p:nvPr/>
        </p:nvCxnSpPr>
        <p:spPr>
          <a:xfrm>
            <a:off x="1013400" y="2250797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sp>
        <p:nvSpPr>
          <p:cNvPr id="535" name="Google Shape;535;p64"/>
          <p:cNvSpPr/>
          <p:nvPr/>
        </p:nvSpPr>
        <p:spPr>
          <a:xfrm>
            <a:off x="850375" y="3538475"/>
            <a:ext cx="3294900" cy="717600"/>
          </a:xfrm>
          <a:prstGeom prst="rect">
            <a:avLst/>
          </a:prstGeom>
          <a:solidFill>
            <a:srgbClr val="0022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50"/>
          <p:cNvSpPr txBox="1"/>
          <p:nvPr>
            <p:ph idx="6" type="title"/>
          </p:nvPr>
        </p:nvSpPr>
        <p:spPr>
          <a:xfrm>
            <a:off x="1048450" y="1389700"/>
            <a:ext cx="20670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14" name="Google Shape;214;p50"/>
          <p:cNvSpPr txBox="1"/>
          <p:nvPr>
            <p:ph type="title"/>
          </p:nvPr>
        </p:nvSpPr>
        <p:spPr>
          <a:xfrm>
            <a:off x="2776500" y="2234575"/>
            <a:ext cx="38907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Proposed Approach </a:t>
            </a:r>
            <a:endParaRPr/>
          </a:p>
        </p:txBody>
      </p:sp>
      <p:sp>
        <p:nvSpPr>
          <p:cNvPr id="215" name="Google Shape;215;p50"/>
          <p:cNvSpPr txBox="1"/>
          <p:nvPr>
            <p:ph idx="2" type="title"/>
          </p:nvPr>
        </p:nvSpPr>
        <p:spPr>
          <a:xfrm>
            <a:off x="6028550" y="2463175"/>
            <a:ext cx="28251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Indicative Timelines &amp; Resource Mix</a:t>
            </a:r>
            <a:endParaRPr/>
          </a:p>
        </p:txBody>
      </p:sp>
      <p:sp>
        <p:nvSpPr>
          <p:cNvPr id="216" name="Google Shape;216;p50"/>
          <p:cNvSpPr txBox="1"/>
          <p:nvPr>
            <p:ph idx="4" type="title"/>
          </p:nvPr>
        </p:nvSpPr>
        <p:spPr>
          <a:xfrm>
            <a:off x="730901" y="2234575"/>
            <a:ext cx="25368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Understanding</a:t>
            </a:r>
            <a:endParaRPr/>
          </a:p>
        </p:txBody>
      </p:sp>
      <p:sp>
        <p:nvSpPr>
          <p:cNvPr id="217" name="Google Shape;217;p50"/>
          <p:cNvSpPr txBox="1"/>
          <p:nvPr>
            <p:ph idx="7" type="title"/>
          </p:nvPr>
        </p:nvSpPr>
        <p:spPr>
          <a:xfrm>
            <a:off x="3690900" y="1389700"/>
            <a:ext cx="20670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18" name="Google Shape;218;p50"/>
          <p:cNvSpPr txBox="1"/>
          <p:nvPr>
            <p:ph idx="8" type="title"/>
          </p:nvPr>
        </p:nvSpPr>
        <p:spPr>
          <a:xfrm>
            <a:off x="6333350" y="1389700"/>
            <a:ext cx="20670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cxnSp>
        <p:nvCxnSpPr>
          <p:cNvPr id="219" name="Google Shape;219;p50"/>
          <p:cNvCxnSpPr/>
          <p:nvPr/>
        </p:nvCxnSpPr>
        <p:spPr>
          <a:xfrm>
            <a:off x="1883350" y="2165160"/>
            <a:ext cx="3972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cxnSp>
        <p:nvCxnSpPr>
          <p:cNvPr id="220" name="Google Shape;220;p50"/>
          <p:cNvCxnSpPr/>
          <p:nvPr/>
        </p:nvCxnSpPr>
        <p:spPr>
          <a:xfrm>
            <a:off x="4525800" y="2165160"/>
            <a:ext cx="3972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cxnSp>
        <p:nvCxnSpPr>
          <p:cNvPr id="221" name="Google Shape;221;p50"/>
          <p:cNvCxnSpPr/>
          <p:nvPr/>
        </p:nvCxnSpPr>
        <p:spPr>
          <a:xfrm>
            <a:off x="7168250" y="2165160"/>
            <a:ext cx="3972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sp>
        <p:nvSpPr>
          <p:cNvPr id="222" name="Google Shape;222;p50"/>
          <p:cNvSpPr txBox="1"/>
          <p:nvPr>
            <p:ph idx="2" type="title"/>
          </p:nvPr>
        </p:nvSpPr>
        <p:spPr>
          <a:xfrm>
            <a:off x="1913750" y="3377575"/>
            <a:ext cx="28251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Discovery Questions</a:t>
            </a:r>
            <a:endParaRPr/>
          </a:p>
        </p:txBody>
      </p:sp>
      <p:sp>
        <p:nvSpPr>
          <p:cNvPr id="223" name="Google Shape;223;p50"/>
          <p:cNvSpPr txBox="1"/>
          <p:nvPr>
            <p:ph idx="8" type="title"/>
          </p:nvPr>
        </p:nvSpPr>
        <p:spPr>
          <a:xfrm>
            <a:off x="2218550" y="2761300"/>
            <a:ext cx="20670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cxnSp>
        <p:nvCxnSpPr>
          <p:cNvPr id="224" name="Google Shape;224;p50"/>
          <p:cNvCxnSpPr/>
          <p:nvPr/>
        </p:nvCxnSpPr>
        <p:spPr>
          <a:xfrm>
            <a:off x="3053450" y="3384360"/>
            <a:ext cx="3972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sp>
        <p:nvSpPr>
          <p:cNvPr id="225" name="Google Shape;225;p50"/>
          <p:cNvSpPr txBox="1"/>
          <p:nvPr>
            <p:ph idx="2" type="title"/>
          </p:nvPr>
        </p:nvSpPr>
        <p:spPr>
          <a:xfrm>
            <a:off x="4809350" y="3377575"/>
            <a:ext cx="28251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Success Stories</a:t>
            </a:r>
            <a:endParaRPr/>
          </a:p>
        </p:txBody>
      </p:sp>
      <p:sp>
        <p:nvSpPr>
          <p:cNvPr id="226" name="Google Shape;226;p50"/>
          <p:cNvSpPr txBox="1"/>
          <p:nvPr>
            <p:ph idx="8" type="title"/>
          </p:nvPr>
        </p:nvSpPr>
        <p:spPr>
          <a:xfrm>
            <a:off x="5114150" y="2761300"/>
            <a:ext cx="20670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cxnSp>
        <p:nvCxnSpPr>
          <p:cNvPr id="227" name="Google Shape;227;p50"/>
          <p:cNvCxnSpPr/>
          <p:nvPr/>
        </p:nvCxnSpPr>
        <p:spPr>
          <a:xfrm>
            <a:off x="5949050" y="3384360"/>
            <a:ext cx="3972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51"/>
          <p:cNvSpPr txBox="1"/>
          <p:nvPr>
            <p:ph type="title"/>
          </p:nvPr>
        </p:nvSpPr>
        <p:spPr>
          <a:xfrm>
            <a:off x="1476675" y="2720550"/>
            <a:ext cx="4397700" cy="59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Understanding</a:t>
            </a:r>
            <a:endParaRPr/>
          </a:p>
        </p:txBody>
      </p:sp>
      <p:sp>
        <p:nvSpPr>
          <p:cNvPr id="233" name="Google Shape;233;p51"/>
          <p:cNvSpPr txBox="1"/>
          <p:nvPr>
            <p:ph idx="2" type="title"/>
          </p:nvPr>
        </p:nvSpPr>
        <p:spPr>
          <a:xfrm>
            <a:off x="-1237730" y="2220700"/>
            <a:ext cx="2412900" cy="93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cxnSp>
        <p:nvCxnSpPr>
          <p:cNvPr id="234" name="Google Shape;234;p51"/>
          <p:cNvCxnSpPr/>
          <p:nvPr/>
        </p:nvCxnSpPr>
        <p:spPr>
          <a:xfrm>
            <a:off x="1324750" y="2262697"/>
            <a:ext cx="0" cy="9999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52"/>
          <p:cNvSpPr/>
          <p:nvPr/>
        </p:nvSpPr>
        <p:spPr>
          <a:xfrm>
            <a:off x="158572" y="1126412"/>
            <a:ext cx="8897700" cy="3904500"/>
          </a:xfrm>
          <a:prstGeom prst="rect">
            <a:avLst/>
          </a:prstGeom>
          <a:solidFill>
            <a:srgbClr val="D0E0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52"/>
          <p:cNvSpPr/>
          <p:nvPr/>
        </p:nvSpPr>
        <p:spPr>
          <a:xfrm>
            <a:off x="0" y="0"/>
            <a:ext cx="9144000" cy="720900"/>
          </a:xfrm>
          <a:prstGeom prst="rect">
            <a:avLst/>
          </a:prstGeom>
          <a:solidFill>
            <a:srgbClr val="0C343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Our Understanding</a:t>
            </a:r>
            <a:endParaRPr sz="2000">
              <a:solidFill>
                <a:schemeClr val="lt1"/>
              </a:solidFill>
            </a:endParaRPr>
          </a:p>
        </p:txBody>
      </p:sp>
      <p:sp>
        <p:nvSpPr>
          <p:cNvPr id="241" name="Google Shape;241;p52"/>
          <p:cNvSpPr/>
          <p:nvPr/>
        </p:nvSpPr>
        <p:spPr>
          <a:xfrm>
            <a:off x="549325" y="1486175"/>
            <a:ext cx="2513100" cy="3368400"/>
          </a:xfrm>
          <a:prstGeom prst="rect">
            <a:avLst/>
          </a:prstGeom>
          <a:solidFill>
            <a:srgbClr val="FEFE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2" name="Google Shape;242;p52"/>
          <p:cNvSpPr/>
          <p:nvPr/>
        </p:nvSpPr>
        <p:spPr>
          <a:xfrm>
            <a:off x="549325" y="1542000"/>
            <a:ext cx="2513100" cy="375900"/>
          </a:xfrm>
          <a:prstGeom prst="rect">
            <a:avLst/>
          </a:prstGeom>
          <a:solidFill>
            <a:srgbClr val="445D73"/>
          </a:solidFill>
          <a:ln cap="flat" cmpd="sng" w="9525">
            <a:solidFill>
              <a:srgbClr val="FEFEF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EFEFE"/>
                </a:solidFill>
                <a:latin typeface="Maven Pro"/>
                <a:ea typeface="Maven Pro"/>
                <a:cs typeface="Maven Pro"/>
                <a:sym typeface="Maven Pro"/>
              </a:rPr>
              <a:t>Current State</a:t>
            </a:r>
            <a:endParaRPr b="1">
              <a:solidFill>
                <a:srgbClr val="FEFEFE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243" name="Google Shape;243;p52"/>
          <p:cNvSpPr/>
          <p:nvPr/>
        </p:nvSpPr>
        <p:spPr>
          <a:xfrm>
            <a:off x="6271850" y="1486231"/>
            <a:ext cx="2513100" cy="3368400"/>
          </a:xfrm>
          <a:prstGeom prst="rect">
            <a:avLst/>
          </a:prstGeom>
          <a:solidFill>
            <a:srgbClr val="FEFE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latin typeface="Montserrat"/>
              <a:ea typeface="Montserrat"/>
              <a:cs typeface="Montserrat"/>
              <a:sym typeface="Montserrat"/>
            </a:endParaRPr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SzPts val="800"/>
              <a:buFont typeface="Montserrat"/>
              <a:buChar char="●"/>
            </a:pPr>
            <a:r>
              <a:rPr b="1" lang="en" sz="800">
                <a:latin typeface="Montserrat"/>
                <a:ea typeface="Montserrat"/>
                <a:cs typeface="Montserrat"/>
                <a:sym typeface="Montserrat"/>
              </a:rPr>
              <a:t>Centralized Repository :</a:t>
            </a:r>
            <a:br>
              <a:rPr b="1" lang="en" sz="800"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" sz="800">
                <a:latin typeface="Montserrat"/>
                <a:ea typeface="Montserrat"/>
                <a:cs typeface="Montserrat"/>
                <a:sym typeface="Montserrat"/>
              </a:rPr>
              <a:t>Centralization of Data  into one single source of truth for price analytics</a:t>
            </a:r>
            <a:br>
              <a:rPr lang="en" sz="800">
                <a:latin typeface="Montserrat"/>
                <a:ea typeface="Montserrat"/>
                <a:cs typeface="Montserrat"/>
                <a:sym typeface="Montserrat"/>
              </a:rPr>
            </a:br>
            <a:endParaRPr sz="800">
              <a:latin typeface="Montserrat"/>
              <a:ea typeface="Montserrat"/>
              <a:cs typeface="Montserrat"/>
              <a:sym typeface="Montserrat"/>
            </a:endParaRPr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SzPts val="800"/>
              <a:buFont typeface="Montserrat"/>
              <a:buChar char="●"/>
            </a:pPr>
            <a:r>
              <a:rPr b="1" lang="en" sz="800">
                <a:latin typeface="Montserrat"/>
                <a:ea typeface="Montserrat"/>
                <a:cs typeface="Montserrat"/>
                <a:sym typeface="Montserrat"/>
              </a:rPr>
              <a:t>Data Standardization :  </a:t>
            </a:r>
            <a:r>
              <a:rPr lang="en" sz="800">
                <a:latin typeface="Montserrat"/>
                <a:ea typeface="Montserrat"/>
                <a:cs typeface="Montserrat"/>
                <a:sym typeface="Montserrat"/>
              </a:rPr>
              <a:t>Standardization of languages to one. Enriched Data points  to unlock maximum information.</a:t>
            </a:r>
            <a:br>
              <a:rPr lang="en" sz="800"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" sz="800"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800">
              <a:latin typeface="Montserrat"/>
              <a:ea typeface="Montserrat"/>
              <a:cs typeface="Montserrat"/>
              <a:sym typeface="Montserrat"/>
            </a:endParaRPr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SzPts val="800"/>
              <a:buFont typeface="Montserrat"/>
              <a:buChar char="●"/>
            </a:pPr>
            <a:r>
              <a:rPr b="1" lang="en" sz="800">
                <a:latin typeface="Montserrat"/>
                <a:ea typeface="Montserrat"/>
                <a:cs typeface="Montserrat"/>
                <a:sym typeface="Montserrat"/>
              </a:rPr>
              <a:t>Value Driving Business Insights: </a:t>
            </a:r>
            <a:r>
              <a:rPr lang="en" sz="800">
                <a:latin typeface="Montserrat"/>
                <a:ea typeface="Montserrat"/>
                <a:cs typeface="Montserrat"/>
                <a:sym typeface="Montserrat"/>
              </a:rPr>
              <a:t>Insights into price impacts to sales, product attributes and cost of development etc.</a:t>
            </a:r>
            <a:br>
              <a:rPr lang="en" sz="800">
                <a:latin typeface="Montserrat"/>
                <a:ea typeface="Montserrat"/>
                <a:cs typeface="Montserrat"/>
                <a:sym typeface="Montserrat"/>
              </a:rPr>
            </a:br>
            <a:r>
              <a:rPr b="1" lang="en" sz="800"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800">
              <a:latin typeface="Montserrat"/>
              <a:ea typeface="Montserrat"/>
              <a:cs typeface="Montserrat"/>
              <a:sym typeface="Montserrat"/>
            </a:endParaRPr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SzPts val="800"/>
              <a:buFont typeface="Montserrat"/>
              <a:buChar char="●"/>
            </a:pPr>
            <a:r>
              <a:rPr b="1" lang="en" sz="800">
                <a:latin typeface="Montserrat"/>
                <a:ea typeface="Montserrat"/>
                <a:cs typeface="Montserrat"/>
                <a:sym typeface="Montserrat"/>
              </a:rPr>
              <a:t>Unified Pricing Model : </a:t>
            </a:r>
            <a:r>
              <a:rPr lang="en" sz="800">
                <a:latin typeface="Montserrat"/>
                <a:ea typeface="Montserrat"/>
                <a:cs typeface="Montserrat"/>
                <a:sym typeface="Montserrat"/>
              </a:rPr>
              <a:t>Categorization of products into specific categories as per business logic and a pricing model that accounts for product type, historical price response and current demand</a:t>
            </a:r>
            <a:endParaRPr sz="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4" name="Google Shape;244;p52"/>
          <p:cNvSpPr/>
          <p:nvPr/>
        </p:nvSpPr>
        <p:spPr>
          <a:xfrm>
            <a:off x="6271850" y="1562413"/>
            <a:ext cx="2513100" cy="375900"/>
          </a:xfrm>
          <a:prstGeom prst="rect">
            <a:avLst/>
          </a:prstGeom>
          <a:solidFill>
            <a:srgbClr val="445D73"/>
          </a:solidFill>
          <a:ln cap="flat" cmpd="sng" w="9525">
            <a:solidFill>
              <a:srgbClr val="FEFEF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EFEFE"/>
                </a:solidFill>
                <a:latin typeface="Maven Pro"/>
                <a:ea typeface="Maven Pro"/>
                <a:cs typeface="Maven Pro"/>
                <a:sym typeface="Maven Pro"/>
              </a:rPr>
              <a:t>Desired State</a:t>
            </a:r>
            <a:endParaRPr b="1">
              <a:solidFill>
                <a:srgbClr val="FEFEFE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245" name="Google Shape;245;p52"/>
          <p:cNvSpPr txBox="1"/>
          <p:nvPr/>
        </p:nvSpPr>
        <p:spPr>
          <a:xfrm>
            <a:off x="143275" y="838450"/>
            <a:ext cx="8897700" cy="287700"/>
          </a:xfrm>
          <a:prstGeom prst="rect">
            <a:avLst/>
          </a:prstGeom>
          <a:solidFill>
            <a:srgbClr val="445D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Objective </a:t>
            </a:r>
            <a:r>
              <a:rPr lang="en" sz="12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: Creating a standardized and unified central product data repository for blanket pricing model </a:t>
            </a:r>
            <a:endParaRPr sz="12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246" name="Google Shape;246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12276" y="2957454"/>
            <a:ext cx="3307699" cy="957725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52"/>
          <p:cNvSpPr txBox="1"/>
          <p:nvPr/>
        </p:nvSpPr>
        <p:spPr>
          <a:xfrm>
            <a:off x="632875" y="1983450"/>
            <a:ext cx="2379300" cy="282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Char char="●"/>
            </a:pPr>
            <a:r>
              <a:rPr lang="en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Client is a paper manufacturing company with multiple plants spread across Europe. </a:t>
            </a:r>
            <a:br>
              <a:rPr lang="en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Char char="●"/>
            </a:pPr>
            <a:r>
              <a:rPr lang="en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Each Plant has its own pricing model and data storage systems.</a:t>
            </a:r>
            <a:br>
              <a:rPr lang="en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Char char="●"/>
            </a:pPr>
            <a:r>
              <a:rPr lang="en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Client wishes to create a unified pricing model that shall take into account the products of every plant and the nuances associated with each location</a:t>
            </a:r>
            <a:br>
              <a:rPr lang="en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Char char="●"/>
            </a:pPr>
            <a:r>
              <a:rPr lang="en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However,client  facing issues with regards to data unification as the languages differ from plant to plant and some important data points for example Product descriptions are incomplete</a:t>
            </a:r>
            <a:br>
              <a:rPr lang="en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248" name="Google Shape;248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62138" y="1917900"/>
            <a:ext cx="2010000" cy="116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53"/>
          <p:cNvSpPr txBox="1"/>
          <p:nvPr>
            <p:ph type="title"/>
          </p:nvPr>
        </p:nvSpPr>
        <p:spPr>
          <a:xfrm>
            <a:off x="1476675" y="2720550"/>
            <a:ext cx="4397700" cy="59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 Approach</a:t>
            </a:r>
            <a:endParaRPr/>
          </a:p>
        </p:txBody>
      </p:sp>
      <p:sp>
        <p:nvSpPr>
          <p:cNvPr id="254" name="Google Shape;254;p53"/>
          <p:cNvSpPr txBox="1"/>
          <p:nvPr>
            <p:ph idx="2" type="title"/>
          </p:nvPr>
        </p:nvSpPr>
        <p:spPr>
          <a:xfrm>
            <a:off x="-1237730" y="2220700"/>
            <a:ext cx="2412900" cy="93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cxnSp>
        <p:nvCxnSpPr>
          <p:cNvPr id="255" name="Google Shape;255;p53"/>
          <p:cNvCxnSpPr/>
          <p:nvPr/>
        </p:nvCxnSpPr>
        <p:spPr>
          <a:xfrm>
            <a:off x="1324750" y="2262697"/>
            <a:ext cx="0" cy="9999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54"/>
          <p:cNvSpPr/>
          <p:nvPr/>
        </p:nvSpPr>
        <p:spPr>
          <a:xfrm>
            <a:off x="219075" y="797500"/>
            <a:ext cx="8755200" cy="9246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54"/>
          <p:cNvSpPr/>
          <p:nvPr/>
        </p:nvSpPr>
        <p:spPr>
          <a:xfrm>
            <a:off x="0" y="0"/>
            <a:ext cx="9144000" cy="720900"/>
          </a:xfrm>
          <a:prstGeom prst="rect">
            <a:avLst/>
          </a:prstGeom>
          <a:solidFill>
            <a:srgbClr val="0C343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Proposed Solution : Data Sources  </a:t>
            </a:r>
            <a:endParaRPr sz="2000">
              <a:solidFill>
                <a:schemeClr val="lt1"/>
              </a:solidFill>
            </a:endParaRPr>
          </a:p>
        </p:txBody>
      </p:sp>
      <p:sp>
        <p:nvSpPr>
          <p:cNvPr id="262" name="Google Shape;262;p54"/>
          <p:cNvSpPr txBox="1"/>
          <p:nvPr/>
        </p:nvSpPr>
        <p:spPr>
          <a:xfrm>
            <a:off x="2244775" y="1308450"/>
            <a:ext cx="2075700" cy="1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Product Specifications &amp; </a:t>
            </a:r>
            <a:br>
              <a:rPr b="1" lang="en" sz="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1" lang="en" sz="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Build Material</a:t>
            </a:r>
            <a:endParaRPr b="1" sz="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3" name="Google Shape;263;p54"/>
          <p:cNvSpPr txBox="1"/>
          <p:nvPr/>
        </p:nvSpPr>
        <p:spPr>
          <a:xfrm>
            <a:off x="5673775" y="1308450"/>
            <a:ext cx="1726200" cy="1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Product SKUs / </a:t>
            </a:r>
            <a:br>
              <a:rPr b="1" lang="en" sz="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1" lang="en" sz="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Product IDs </a:t>
            </a:r>
            <a:endParaRPr b="1" sz="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4" name="Google Shape;264;p54"/>
          <p:cNvSpPr txBox="1"/>
          <p:nvPr/>
        </p:nvSpPr>
        <p:spPr>
          <a:xfrm>
            <a:off x="4073575" y="1308450"/>
            <a:ext cx="1726200" cy="1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Product Descriptions</a:t>
            </a:r>
            <a:endParaRPr b="1" sz="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(Any language)</a:t>
            </a:r>
            <a:endParaRPr b="1" sz="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5" name="Google Shape;265;p54"/>
          <p:cNvSpPr/>
          <p:nvPr/>
        </p:nvSpPr>
        <p:spPr>
          <a:xfrm>
            <a:off x="302175" y="860800"/>
            <a:ext cx="1907400" cy="798000"/>
          </a:xfrm>
          <a:prstGeom prst="rect">
            <a:avLst/>
          </a:prstGeom>
          <a:solidFill>
            <a:srgbClr val="445D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Product Level </a:t>
            </a:r>
            <a:br>
              <a:rPr b="1"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1"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Data</a:t>
            </a:r>
            <a:endParaRPr b="1"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66" name="Google Shape;266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86775" y="882375"/>
            <a:ext cx="475850" cy="47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74325" y="849900"/>
            <a:ext cx="499650" cy="49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54"/>
          <p:cNvPicPr preferRelativeResize="0"/>
          <p:nvPr/>
        </p:nvPicPr>
        <p:blipFill rotWithShape="1">
          <a:blip r:embed="rId5">
            <a:alphaModFix/>
          </a:blip>
          <a:srcRect b="25110" l="0" r="0" t="0"/>
          <a:stretch/>
        </p:blipFill>
        <p:spPr>
          <a:xfrm>
            <a:off x="4728038" y="921041"/>
            <a:ext cx="499663" cy="374208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54"/>
          <p:cNvSpPr txBox="1"/>
          <p:nvPr/>
        </p:nvSpPr>
        <p:spPr>
          <a:xfrm>
            <a:off x="7273975" y="1308450"/>
            <a:ext cx="1726200" cy="1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Historical Marketing/Sales Enablement Collaterals</a:t>
            </a:r>
            <a:endParaRPr b="1" sz="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70" name="Google Shape;270;p5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899150" y="882375"/>
            <a:ext cx="475850" cy="475850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54"/>
          <p:cNvSpPr/>
          <p:nvPr/>
        </p:nvSpPr>
        <p:spPr>
          <a:xfrm>
            <a:off x="219075" y="1788100"/>
            <a:ext cx="8755200" cy="9246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272" name="Google Shape;272;p54"/>
          <p:cNvSpPr txBox="1"/>
          <p:nvPr/>
        </p:nvSpPr>
        <p:spPr>
          <a:xfrm>
            <a:off x="2244775" y="2299050"/>
            <a:ext cx="2075700" cy="1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Plant Location and </a:t>
            </a:r>
            <a:br>
              <a:rPr b="1" lang="en" sz="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1" lang="en" sz="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Equipments</a:t>
            </a:r>
            <a:endParaRPr b="1" sz="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3" name="Google Shape;273;p54"/>
          <p:cNvSpPr txBox="1"/>
          <p:nvPr/>
        </p:nvSpPr>
        <p:spPr>
          <a:xfrm>
            <a:off x="5673775" y="2299050"/>
            <a:ext cx="1726200" cy="1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Historical </a:t>
            </a:r>
            <a:endParaRPr b="1" sz="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Product Level Production</a:t>
            </a:r>
            <a:endParaRPr b="1" sz="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4" name="Google Shape;274;p54"/>
          <p:cNvSpPr txBox="1"/>
          <p:nvPr/>
        </p:nvSpPr>
        <p:spPr>
          <a:xfrm>
            <a:off x="4073575" y="2299050"/>
            <a:ext cx="1726200" cy="1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Bills Of Materials</a:t>
            </a:r>
            <a:endParaRPr b="1" sz="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(Cost Of Goods)</a:t>
            </a:r>
            <a:endParaRPr b="1" sz="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5" name="Google Shape;275;p54"/>
          <p:cNvSpPr/>
          <p:nvPr/>
        </p:nvSpPr>
        <p:spPr>
          <a:xfrm>
            <a:off x="302175" y="1851400"/>
            <a:ext cx="1907400" cy="798000"/>
          </a:xfrm>
          <a:prstGeom prst="rect">
            <a:avLst/>
          </a:prstGeom>
          <a:solidFill>
            <a:srgbClr val="445D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Plant Level </a:t>
            </a:r>
            <a:br>
              <a:rPr b="1"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1"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Data</a:t>
            </a:r>
            <a:endParaRPr b="1"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6" name="Google Shape;276;p54"/>
          <p:cNvSpPr txBox="1"/>
          <p:nvPr/>
        </p:nvSpPr>
        <p:spPr>
          <a:xfrm>
            <a:off x="7273975" y="2299050"/>
            <a:ext cx="1726200" cy="1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7" name="Google Shape;277;p54"/>
          <p:cNvSpPr txBox="1"/>
          <p:nvPr/>
        </p:nvSpPr>
        <p:spPr>
          <a:xfrm>
            <a:off x="7350175" y="2299050"/>
            <a:ext cx="1726200" cy="1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Product Distribution/</a:t>
            </a:r>
            <a:br>
              <a:rPr b="1" lang="en" sz="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1" lang="en" sz="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Sales Area</a:t>
            </a:r>
            <a:endParaRPr b="1" sz="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8" name="Google Shape;278;p54"/>
          <p:cNvSpPr/>
          <p:nvPr/>
        </p:nvSpPr>
        <p:spPr>
          <a:xfrm>
            <a:off x="219075" y="2778700"/>
            <a:ext cx="8755200" cy="9246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54"/>
          <p:cNvSpPr txBox="1"/>
          <p:nvPr/>
        </p:nvSpPr>
        <p:spPr>
          <a:xfrm>
            <a:off x="2244775" y="3289650"/>
            <a:ext cx="2075700" cy="1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Historical Sales and </a:t>
            </a:r>
            <a:br>
              <a:rPr b="1" lang="en" sz="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1" lang="en" sz="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Sales Rate</a:t>
            </a:r>
            <a:endParaRPr b="1" sz="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0" name="Google Shape;280;p54"/>
          <p:cNvSpPr txBox="1"/>
          <p:nvPr/>
        </p:nvSpPr>
        <p:spPr>
          <a:xfrm>
            <a:off x="5673775" y="3289650"/>
            <a:ext cx="1726200" cy="1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Historical Discounts/Offers</a:t>
            </a:r>
            <a:endParaRPr b="1" sz="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Information</a:t>
            </a:r>
            <a:endParaRPr b="1" sz="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1" name="Google Shape;281;p54"/>
          <p:cNvSpPr txBox="1"/>
          <p:nvPr/>
        </p:nvSpPr>
        <p:spPr>
          <a:xfrm>
            <a:off x="4073575" y="3289650"/>
            <a:ext cx="1726200" cy="1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Profit Margins</a:t>
            </a:r>
            <a:endParaRPr b="1" sz="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2" name="Google Shape;282;p54"/>
          <p:cNvSpPr/>
          <p:nvPr/>
        </p:nvSpPr>
        <p:spPr>
          <a:xfrm>
            <a:off x="302175" y="2842000"/>
            <a:ext cx="1907400" cy="798000"/>
          </a:xfrm>
          <a:prstGeom prst="rect">
            <a:avLst/>
          </a:prstGeom>
          <a:solidFill>
            <a:srgbClr val="445D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Historical Pricing &amp;</a:t>
            </a:r>
            <a:br>
              <a:rPr b="1"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1"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Sales Data</a:t>
            </a:r>
            <a:endParaRPr b="1"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3" name="Google Shape;283;p54"/>
          <p:cNvSpPr txBox="1"/>
          <p:nvPr/>
        </p:nvSpPr>
        <p:spPr>
          <a:xfrm>
            <a:off x="7273975" y="3289650"/>
            <a:ext cx="1726200" cy="1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4" name="Google Shape;284;p54"/>
          <p:cNvSpPr txBox="1"/>
          <p:nvPr/>
        </p:nvSpPr>
        <p:spPr>
          <a:xfrm>
            <a:off x="7350175" y="3289650"/>
            <a:ext cx="1726200" cy="1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Historical Prices</a:t>
            </a:r>
            <a:endParaRPr b="1" sz="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5" name="Google Shape;285;p54"/>
          <p:cNvSpPr/>
          <p:nvPr/>
        </p:nvSpPr>
        <p:spPr>
          <a:xfrm>
            <a:off x="219075" y="3769300"/>
            <a:ext cx="8755200" cy="9246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54"/>
          <p:cNvSpPr txBox="1"/>
          <p:nvPr/>
        </p:nvSpPr>
        <p:spPr>
          <a:xfrm>
            <a:off x="2244775" y="4280250"/>
            <a:ext cx="2075700" cy="1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Current Inventory</a:t>
            </a:r>
            <a:endParaRPr b="1" sz="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7" name="Google Shape;287;p54"/>
          <p:cNvSpPr txBox="1"/>
          <p:nvPr/>
        </p:nvSpPr>
        <p:spPr>
          <a:xfrm>
            <a:off x="5673775" y="4280250"/>
            <a:ext cx="1726200" cy="1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Storage Costs</a:t>
            </a:r>
            <a:endParaRPr b="1" sz="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8" name="Google Shape;288;p54"/>
          <p:cNvSpPr txBox="1"/>
          <p:nvPr/>
        </p:nvSpPr>
        <p:spPr>
          <a:xfrm>
            <a:off x="4073575" y="4280250"/>
            <a:ext cx="1726200" cy="1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Historical Inventory Data</a:t>
            </a:r>
            <a:endParaRPr b="1" sz="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9" name="Google Shape;289;p54"/>
          <p:cNvSpPr/>
          <p:nvPr/>
        </p:nvSpPr>
        <p:spPr>
          <a:xfrm>
            <a:off x="302175" y="3832600"/>
            <a:ext cx="1907400" cy="798000"/>
          </a:xfrm>
          <a:prstGeom prst="rect">
            <a:avLst/>
          </a:prstGeom>
          <a:solidFill>
            <a:srgbClr val="445D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Inventory Data</a:t>
            </a:r>
            <a:endParaRPr b="1"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0" name="Google Shape;290;p54"/>
          <p:cNvSpPr txBox="1"/>
          <p:nvPr/>
        </p:nvSpPr>
        <p:spPr>
          <a:xfrm>
            <a:off x="7273975" y="4280250"/>
            <a:ext cx="1726200" cy="1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1" name="Google Shape;291;p54"/>
          <p:cNvSpPr txBox="1"/>
          <p:nvPr/>
        </p:nvSpPr>
        <p:spPr>
          <a:xfrm>
            <a:off x="7350175" y="4280250"/>
            <a:ext cx="1726200" cy="1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Lead Costs</a:t>
            </a:r>
            <a:endParaRPr b="1" sz="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92" name="Google Shape;292;p54"/>
          <p:cNvPicPr preferRelativeResize="0"/>
          <p:nvPr/>
        </p:nvPicPr>
        <p:blipFill rotWithShape="1">
          <a:blip r:embed="rId7">
            <a:alphaModFix/>
          </a:blip>
          <a:srcRect b="16784" l="0" r="0" t="0"/>
          <a:stretch/>
        </p:blipFill>
        <p:spPr>
          <a:xfrm>
            <a:off x="2986775" y="1904238"/>
            <a:ext cx="475850" cy="395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54"/>
          <p:cNvPicPr preferRelativeResize="0"/>
          <p:nvPr/>
        </p:nvPicPr>
        <p:blipFill rotWithShape="1">
          <a:blip r:embed="rId8">
            <a:alphaModFix/>
          </a:blip>
          <a:srcRect b="15895" l="0" r="0" t="0"/>
          <a:stretch/>
        </p:blipFill>
        <p:spPr>
          <a:xfrm>
            <a:off x="6239825" y="1916700"/>
            <a:ext cx="594099" cy="499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54"/>
          <p:cNvPicPr preferRelativeResize="0"/>
          <p:nvPr/>
        </p:nvPicPr>
        <p:blipFill rotWithShape="1">
          <a:blip r:embed="rId9">
            <a:alphaModFix/>
          </a:blip>
          <a:srcRect b="16022" l="0" r="0" t="0"/>
          <a:stretch/>
        </p:blipFill>
        <p:spPr>
          <a:xfrm>
            <a:off x="4686848" y="1892432"/>
            <a:ext cx="499650" cy="4195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54"/>
          <p:cNvPicPr preferRelativeResize="0"/>
          <p:nvPr/>
        </p:nvPicPr>
        <p:blipFill rotWithShape="1">
          <a:blip r:embed="rId10">
            <a:alphaModFix/>
          </a:blip>
          <a:srcRect b="26356" l="0" r="0" t="0"/>
          <a:stretch/>
        </p:blipFill>
        <p:spPr>
          <a:xfrm>
            <a:off x="7887250" y="1852400"/>
            <a:ext cx="678454" cy="499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54"/>
          <p:cNvPicPr preferRelativeResize="0"/>
          <p:nvPr/>
        </p:nvPicPr>
        <p:blipFill rotWithShape="1">
          <a:blip r:embed="rId11">
            <a:alphaModFix/>
          </a:blip>
          <a:srcRect b="18380" l="0" r="0" t="0"/>
          <a:stretch/>
        </p:blipFill>
        <p:spPr>
          <a:xfrm>
            <a:off x="3044700" y="2993300"/>
            <a:ext cx="475850" cy="3883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54"/>
          <p:cNvPicPr preferRelativeResize="0"/>
          <p:nvPr/>
        </p:nvPicPr>
        <p:blipFill rotWithShape="1">
          <a:blip r:embed="rId12">
            <a:alphaModFix/>
          </a:blip>
          <a:srcRect b="26519" l="0" r="0" t="0"/>
          <a:stretch/>
        </p:blipFill>
        <p:spPr>
          <a:xfrm>
            <a:off x="4553288" y="2811113"/>
            <a:ext cx="766775" cy="5634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54"/>
          <p:cNvPicPr preferRelativeResize="0"/>
          <p:nvPr/>
        </p:nvPicPr>
        <p:blipFill rotWithShape="1">
          <a:blip r:embed="rId13">
            <a:alphaModFix/>
          </a:blip>
          <a:srcRect b="14420" l="0" r="0" t="0"/>
          <a:stretch/>
        </p:blipFill>
        <p:spPr>
          <a:xfrm>
            <a:off x="7988550" y="2889213"/>
            <a:ext cx="475849" cy="4072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54"/>
          <p:cNvPicPr preferRelativeResize="0"/>
          <p:nvPr/>
        </p:nvPicPr>
        <p:blipFill rotWithShape="1">
          <a:blip r:embed="rId14">
            <a:alphaModFix/>
          </a:blip>
          <a:srcRect b="16513" l="0" r="0" t="0"/>
          <a:stretch/>
        </p:blipFill>
        <p:spPr>
          <a:xfrm>
            <a:off x="6239821" y="2939488"/>
            <a:ext cx="594100" cy="49598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54"/>
          <p:cNvPicPr preferRelativeResize="0"/>
          <p:nvPr/>
        </p:nvPicPr>
        <p:blipFill rotWithShape="1">
          <a:blip r:embed="rId15">
            <a:alphaModFix/>
          </a:blip>
          <a:srcRect b="15131" l="0" r="0" t="0"/>
          <a:stretch/>
        </p:blipFill>
        <p:spPr>
          <a:xfrm>
            <a:off x="2899250" y="3769300"/>
            <a:ext cx="766750" cy="65073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54"/>
          <p:cNvPicPr preferRelativeResize="0"/>
          <p:nvPr/>
        </p:nvPicPr>
        <p:blipFill rotWithShape="1">
          <a:blip r:embed="rId16">
            <a:alphaModFix/>
          </a:blip>
          <a:srcRect b="16576" l="0" r="0" t="0"/>
          <a:stretch/>
        </p:blipFill>
        <p:spPr>
          <a:xfrm>
            <a:off x="4597450" y="3769300"/>
            <a:ext cx="678450" cy="5659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54"/>
          <p:cNvPicPr preferRelativeResize="0"/>
          <p:nvPr/>
        </p:nvPicPr>
        <p:blipFill rotWithShape="1">
          <a:blip r:embed="rId17">
            <a:alphaModFix/>
          </a:blip>
          <a:srcRect b="21948" l="0" r="0" t="0"/>
          <a:stretch/>
        </p:blipFill>
        <p:spPr>
          <a:xfrm>
            <a:off x="6207350" y="3779888"/>
            <a:ext cx="594101" cy="46370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54"/>
          <p:cNvPicPr preferRelativeResize="0"/>
          <p:nvPr/>
        </p:nvPicPr>
        <p:blipFill rotWithShape="1">
          <a:blip r:embed="rId18">
            <a:alphaModFix/>
          </a:blip>
          <a:srcRect b="15895" l="0" r="0" t="0"/>
          <a:stretch/>
        </p:blipFill>
        <p:spPr>
          <a:xfrm>
            <a:off x="7988550" y="3833625"/>
            <a:ext cx="594101" cy="49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55"/>
          <p:cNvSpPr/>
          <p:nvPr/>
        </p:nvSpPr>
        <p:spPr>
          <a:xfrm>
            <a:off x="7496950" y="1145100"/>
            <a:ext cx="1657200" cy="3906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55"/>
          <p:cNvSpPr/>
          <p:nvPr/>
        </p:nvSpPr>
        <p:spPr>
          <a:xfrm>
            <a:off x="3550425" y="1145100"/>
            <a:ext cx="1974900" cy="383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55"/>
          <p:cNvSpPr/>
          <p:nvPr/>
        </p:nvSpPr>
        <p:spPr>
          <a:xfrm>
            <a:off x="61075" y="1343550"/>
            <a:ext cx="1515000" cy="3708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311" name="Google Shape;311;p55"/>
          <p:cNvSpPr/>
          <p:nvPr/>
        </p:nvSpPr>
        <p:spPr>
          <a:xfrm>
            <a:off x="0" y="0"/>
            <a:ext cx="9144000" cy="720900"/>
          </a:xfrm>
          <a:prstGeom prst="rect">
            <a:avLst/>
          </a:prstGeom>
          <a:solidFill>
            <a:srgbClr val="0C343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Proposed Solution : Overall Indicative Approach  </a:t>
            </a:r>
            <a:endParaRPr sz="2000">
              <a:solidFill>
                <a:schemeClr val="lt1"/>
              </a:solidFill>
            </a:endParaRPr>
          </a:p>
        </p:txBody>
      </p:sp>
      <p:sp>
        <p:nvSpPr>
          <p:cNvPr id="312" name="Google Shape;312;p55"/>
          <p:cNvSpPr/>
          <p:nvPr/>
        </p:nvSpPr>
        <p:spPr>
          <a:xfrm>
            <a:off x="126472" y="1389821"/>
            <a:ext cx="1406400" cy="715800"/>
          </a:xfrm>
          <a:prstGeom prst="rect">
            <a:avLst/>
          </a:prstGeom>
          <a:solidFill>
            <a:srgbClr val="445D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Product Level </a:t>
            </a:r>
            <a:br>
              <a:rPr b="1" lang="en" sz="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1" lang="en" sz="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Data</a:t>
            </a:r>
            <a:endParaRPr b="1" sz="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3" name="Google Shape;313;p55"/>
          <p:cNvSpPr/>
          <p:nvPr/>
        </p:nvSpPr>
        <p:spPr>
          <a:xfrm>
            <a:off x="126472" y="2278544"/>
            <a:ext cx="1406400" cy="715800"/>
          </a:xfrm>
          <a:prstGeom prst="rect">
            <a:avLst/>
          </a:prstGeom>
          <a:solidFill>
            <a:srgbClr val="445D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Plant Level </a:t>
            </a:r>
            <a:br>
              <a:rPr b="1" lang="en" sz="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1" lang="en" sz="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Data</a:t>
            </a:r>
            <a:endParaRPr b="1" sz="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4" name="Google Shape;314;p55"/>
          <p:cNvSpPr/>
          <p:nvPr/>
        </p:nvSpPr>
        <p:spPr>
          <a:xfrm>
            <a:off x="126472" y="3167267"/>
            <a:ext cx="1406400" cy="715800"/>
          </a:xfrm>
          <a:prstGeom prst="rect">
            <a:avLst/>
          </a:prstGeom>
          <a:solidFill>
            <a:srgbClr val="445D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Historical Pricing &amp;</a:t>
            </a:r>
            <a:br>
              <a:rPr b="1" lang="en" sz="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1" lang="en" sz="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Sales Data</a:t>
            </a:r>
            <a:endParaRPr b="1" sz="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5" name="Google Shape;315;p55"/>
          <p:cNvSpPr/>
          <p:nvPr/>
        </p:nvSpPr>
        <p:spPr>
          <a:xfrm>
            <a:off x="126472" y="4055991"/>
            <a:ext cx="1406400" cy="715800"/>
          </a:xfrm>
          <a:prstGeom prst="rect">
            <a:avLst/>
          </a:prstGeom>
          <a:solidFill>
            <a:srgbClr val="445D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Inventory Data</a:t>
            </a:r>
            <a:endParaRPr b="1" sz="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6" name="Google Shape;316;p55"/>
          <p:cNvSpPr txBox="1"/>
          <p:nvPr/>
        </p:nvSpPr>
        <p:spPr>
          <a:xfrm>
            <a:off x="69900" y="4801725"/>
            <a:ext cx="1515000" cy="18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2"/>
                </a:solidFill>
              </a:rPr>
              <a:t>From Every Plant</a:t>
            </a:r>
            <a:endParaRPr b="1" sz="900">
              <a:solidFill>
                <a:schemeClr val="dk2"/>
              </a:solidFill>
            </a:endParaRPr>
          </a:p>
        </p:txBody>
      </p:sp>
      <p:sp>
        <p:nvSpPr>
          <p:cNvPr id="317" name="Google Shape;317;p55"/>
          <p:cNvSpPr/>
          <p:nvPr/>
        </p:nvSpPr>
        <p:spPr>
          <a:xfrm>
            <a:off x="0" y="777600"/>
            <a:ext cx="3134700" cy="250200"/>
          </a:xfrm>
          <a:prstGeom prst="chevron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Data Onboarding</a:t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8" name="Google Shape;318;p55"/>
          <p:cNvSpPr/>
          <p:nvPr/>
        </p:nvSpPr>
        <p:spPr>
          <a:xfrm>
            <a:off x="3055550" y="777600"/>
            <a:ext cx="2672100" cy="250200"/>
          </a:xfrm>
          <a:prstGeom prst="chevron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Data Processing</a:t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9" name="Google Shape;319;p55"/>
          <p:cNvSpPr/>
          <p:nvPr/>
        </p:nvSpPr>
        <p:spPr>
          <a:xfrm>
            <a:off x="5633350" y="777600"/>
            <a:ext cx="1711200" cy="250200"/>
          </a:xfrm>
          <a:prstGeom prst="chevron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Analysis Layer</a:t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0" name="Google Shape;320;p55"/>
          <p:cNvSpPr/>
          <p:nvPr/>
        </p:nvSpPr>
        <p:spPr>
          <a:xfrm>
            <a:off x="7276675" y="777600"/>
            <a:ext cx="1877400" cy="250200"/>
          </a:xfrm>
          <a:prstGeom prst="chevron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Indicative Insights</a:t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1" name="Google Shape;321;p55"/>
          <p:cNvSpPr/>
          <p:nvPr/>
        </p:nvSpPr>
        <p:spPr>
          <a:xfrm>
            <a:off x="1710225" y="2620050"/>
            <a:ext cx="355800" cy="720900"/>
          </a:xfrm>
          <a:prstGeom prst="chevron">
            <a:avLst>
              <a:gd fmla="val 50000" name="adj"/>
            </a:avLst>
          </a:prstGeom>
          <a:solidFill>
            <a:srgbClr val="00649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55"/>
          <p:cNvSpPr/>
          <p:nvPr/>
        </p:nvSpPr>
        <p:spPr>
          <a:xfrm>
            <a:off x="2200175" y="2510825"/>
            <a:ext cx="1098900" cy="1025700"/>
          </a:xfrm>
          <a:prstGeom prst="roundRect">
            <a:avLst>
              <a:gd fmla="val 16667" name="adj"/>
            </a:avLst>
          </a:prstGeom>
          <a:solidFill>
            <a:srgbClr val="FEFEFE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3" name="Google Shape;323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3889" y="2558138"/>
            <a:ext cx="831473" cy="668276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55"/>
          <p:cNvSpPr txBox="1"/>
          <p:nvPr/>
        </p:nvSpPr>
        <p:spPr>
          <a:xfrm>
            <a:off x="2399050" y="3274925"/>
            <a:ext cx="656400" cy="25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</a:rPr>
              <a:t>GCP</a:t>
            </a:r>
            <a:endParaRPr sz="900">
              <a:solidFill>
                <a:schemeClr val="dk2"/>
              </a:solidFill>
            </a:endParaRPr>
          </a:p>
        </p:txBody>
      </p:sp>
      <p:sp>
        <p:nvSpPr>
          <p:cNvPr id="325" name="Google Shape;325;p55"/>
          <p:cNvSpPr/>
          <p:nvPr/>
        </p:nvSpPr>
        <p:spPr>
          <a:xfrm>
            <a:off x="3734225" y="1234875"/>
            <a:ext cx="1657200" cy="1025700"/>
          </a:xfrm>
          <a:prstGeom prst="roundRect">
            <a:avLst>
              <a:gd fmla="val 16667" name="adj"/>
            </a:avLst>
          </a:prstGeom>
          <a:solidFill>
            <a:srgbClr val="FEFEFE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Montserrat"/>
                <a:ea typeface="Montserrat"/>
                <a:cs typeface="Montserrat"/>
                <a:sym typeface="Montserrat"/>
              </a:rPr>
              <a:t>Data </a:t>
            </a:r>
            <a:r>
              <a:rPr lang="en" sz="600">
                <a:latin typeface="Montserrat"/>
                <a:ea typeface="Montserrat"/>
                <a:cs typeface="Montserrat"/>
                <a:sym typeface="Montserrat"/>
              </a:rPr>
              <a:t>Unification</a:t>
            </a:r>
            <a:r>
              <a:rPr lang="en" sz="600">
                <a:latin typeface="Montserrat"/>
                <a:ea typeface="Montserrat"/>
                <a:cs typeface="Montserrat"/>
                <a:sym typeface="Montserrat"/>
              </a:rPr>
              <a:t> And Transformation</a:t>
            </a:r>
            <a:endParaRPr sz="6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6" name="Google Shape;326;p55"/>
          <p:cNvSpPr/>
          <p:nvPr/>
        </p:nvSpPr>
        <p:spPr>
          <a:xfrm>
            <a:off x="3734225" y="2467650"/>
            <a:ext cx="1657200" cy="1025700"/>
          </a:xfrm>
          <a:prstGeom prst="roundRect">
            <a:avLst>
              <a:gd fmla="val 16667" name="adj"/>
            </a:avLst>
          </a:prstGeom>
          <a:solidFill>
            <a:srgbClr val="FEFEFE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Data Translation</a:t>
            </a:r>
            <a:endParaRPr sz="6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7" name="Google Shape;327;p55"/>
          <p:cNvSpPr/>
          <p:nvPr/>
        </p:nvSpPr>
        <p:spPr>
          <a:xfrm>
            <a:off x="3734225" y="3832225"/>
            <a:ext cx="1657200" cy="1025700"/>
          </a:xfrm>
          <a:prstGeom prst="roundRect">
            <a:avLst>
              <a:gd fmla="val 16667" name="adj"/>
            </a:avLst>
          </a:prstGeom>
          <a:solidFill>
            <a:srgbClr val="FEFEFE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Montserrat"/>
                <a:ea typeface="Montserrat"/>
                <a:cs typeface="Montserrat"/>
                <a:sym typeface="Montserrat"/>
              </a:rPr>
              <a:t>Missing Data Handling</a:t>
            </a:r>
            <a:endParaRPr sz="6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8" name="Google Shape;328;p55"/>
          <p:cNvSpPr/>
          <p:nvPr/>
        </p:nvSpPr>
        <p:spPr>
          <a:xfrm>
            <a:off x="5922850" y="2455650"/>
            <a:ext cx="1406400" cy="1178100"/>
          </a:xfrm>
          <a:prstGeom prst="roundRect">
            <a:avLst>
              <a:gd fmla="val 16667" name="adj"/>
            </a:avLst>
          </a:prstGeom>
          <a:solidFill>
            <a:srgbClr val="FEFEFE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Montserrat"/>
                <a:ea typeface="Montserrat"/>
                <a:cs typeface="Montserrat"/>
                <a:sym typeface="Montserrat"/>
              </a:rPr>
              <a:t>Pricing Model on the basis of  Product Specification ,Projected Demand , Production and Business Logics</a:t>
            </a:r>
            <a:endParaRPr sz="6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9" name="Google Shape;329;p55"/>
          <p:cNvSpPr/>
          <p:nvPr/>
        </p:nvSpPr>
        <p:spPr>
          <a:xfrm>
            <a:off x="5938150" y="3850000"/>
            <a:ext cx="1406400" cy="1025700"/>
          </a:xfrm>
          <a:prstGeom prst="roundRect">
            <a:avLst>
              <a:gd fmla="val 16667" name="adj"/>
            </a:avLst>
          </a:prstGeom>
          <a:solidFill>
            <a:srgbClr val="FEFEFE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Montserrat"/>
                <a:ea typeface="Montserrat"/>
                <a:cs typeface="Montserrat"/>
                <a:sym typeface="Montserrat"/>
              </a:rPr>
              <a:t>Insight Mining</a:t>
            </a:r>
            <a:endParaRPr sz="6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0" name="Google Shape;330;p55"/>
          <p:cNvSpPr/>
          <p:nvPr/>
        </p:nvSpPr>
        <p:spPr>
          <a:xfrm>
            <a:off x="7726775" y="1234875"/>
            <a:ext cx="1350300" cy="7548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Montserrat"/>
                <a:ea typeface="Montserrat"/>
                <a:cs typeface="Montserrat"/>
                <a:sym typeface="Montserrat"/>
              </a:rPr>
              <a:t>Pricing and Corresponding  Sales</a:t>
            </a:r>
            <a:endParaRPr sz="6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1" name="Google Shape;331;p55"/>
          <p:cNvSpPr/>
          <p:nvPr/>
        </p:nvSpPr>
        <p:spPr>
          <a:xfrm>
            <a:off x="7726775" y="2161508"/>
            <a:ext cx="1350300" cy="7548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Montserrat"/>
                <a:ea typeface="Montserrat"/>
                <a:cs typeface="Montserrat"/>
                <a:sym typeface="Montserrat"/>
              </a:rPr>
              <a:t>COGS And Pricing</a:t>
            </a:r>
            <a:endParaRPr sz="6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2" name="Google Shape;332;p55"/>
          <p:cNvSpPr/>
          <p:nvPr/>
        </p:nvSpPr>
        <p:spPr>
          <a:xfrm>
            <a:off x="7726775" y="3195094"/>
            <a:ext cx="1350300" cy="7548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Montserrat"/>
                <a:ea typeface="Montserrat"/>
                <a:cs typeface="Montserrat"/>
                <a:sym typeface="Montserrat"/>
              </a:rPr>
              <a:t>Region Wise Sales Analysis</a:t>
            </a:r>
            <a:endParaRPr sz="6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3" name="Google Shape;333;p55"/>
          <p:cNvSpPr/>
          <p:nvPr/>
        </p:nvSpPr>
        <p:spPr>
          <a:xfrm>
            <a:off x="7726775" y="4152509"/>
            <a:ext cx="1350300" cy="7548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Montserrat"/>
                <a:ea typeface="Montserrat"/>
                <a:cs typeface="Montserrat"/>
                <a:sym typeface="Montserrat"/>
              </a:rPr>
              <a:t>Sales Velocity And Inventory Lead Insight</a:t>
            </a:r>
            <a:endParaRPr sz="6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34" name="Google Shape;334;p55"/>
          <p:cNvCxnSpPr>
            <a:stCxn id="322" idx="0"/>
            <a:endCxn id="325" idx="1"/>
          </p:cNvCxnSpPr>
          <p:nvPr/>
        </p:nvCxnSpPr>
        <p:spPr>
          <a:xfrm rot="-5400000">
            <a:off x="2860325" y="1636925"/>
            <a:ext cx="763200" cy="984600"/>
          </a:xfrm>
          <a:prstGeom prst="bentConnector2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335" name="Google Shape;335;p55"/>
          <p:cNvCxnSpPr>
            <a:stCxn id="324" idx="2"/>
            <a:endCxn id="327" idx="1"/>
          </p:cNvCxnSpPr>
          <p:nvPr/>
        </p:nvCxnSpPr>
        <p:spPr>
          <a:xfrm flipH="1" rot="-5400000">
            <a:off x="2820850" y="3431525"/>
            <a:ext cx="819900" cy="1007100"/>
          </a:xfrm>
          <a:prstGeom prst="bentConnector2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336" name="Google Shape;336;p55"/>
          <p:cNvSpPr/>
          <p:nvPr/>
        </p:nvSpPr>
        <p:spPr>
          <a:xfrm>
            <a:off x="5553825" y="2620038"/>
            <a:ext cx="355800" cy="720900"/>
          </a:xfrm>
          <a:prstGeom prst="chevron">
            <a:avLst>
              <a:gd fmla="val 50000" name="adj"/>
            </a:avLst>
          </a:prstGeom>
          <a:solidFill>
            <a:srgbClr val="00649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p55"/>
          <p:cNvSpPr/>
          <p:nvPr/>
        </p:nvSpPr>
        <p:spPr>
          <a:xfrm>
            <a:off x="5922850" y="1190763"/>
            <a:ext cx="1406400" cy="1025700"/>
          </a:xfrm>
          <a:prstGeom prst="roundRect">
            <a:avLst>
              <a:gd fmla="val 16667" name="adj"/>
            </a:avLst>
          </a:prstGeom>
          <a:solidFill>
            <a:srgbClr val="FEFEFE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Montserrat"/>
                <a:ea typeface="Montserrat"/>
                <a:cs typeface="Montserrat"/>
                <a:sym typeface="Montserrat"/>
              </a:rPr>
              <a:t>Product Segmentation </a:t>
            </a:r>
            <a:endParaRPr sz="6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38" name="Google Shape;338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68922" y="1326688"/>
            <a:ext cx="535174" cy="535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89625" y="4056000"/>
            <a:ext cx="493775" cy="49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5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76513" y="2579450"/>
            <a:ext cx="535174" cy="535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5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313150" y="1298163"/>
            <a:ext cx="656400" cy="65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5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451973" y="2579450"/>
            <a:ext cx="355800" cy="35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5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265600" y="3942438"/>
            <a:ext cx="720900" cy="72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5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224025" y="1326700"/>
            <a:ext cx="355799" cy="355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55"/>
          <p:cNvPicPr preferRelativeResize="0"/>
          <p:nvPr/>
        </p:nvPicPr>
        <p:blipFill rotWithShape="1">
          <a:blip r:embed="rId11">
            <a:alphaModFix/>
          </a:blip>
          <a:srcRect b="19015" l="0" r="0" t="0"/>
          <a:stretch/>
        </p:blipFill>
        <p:spPr>
          <a:xfrm>
            <a:off x="8164375" y="2222100"/>
            <a:ext cx="535150" cy="43339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55"/>
          <p:cNvPicPr preferRelativeResize="0"/>
          <p:nvPr/>
        </p:nvPicPr>
        <p:blipFill rotWithShape="1">
          <a:blip r:embed="rId12">
            <a:alphaModFix/>
          </a:blip>
          <a:srcRect b="16548" l="0" r="0" t="0"/>
          <a:stretch/>
        </p:blipFill>
        <p:spPr>
          <a:xfrm>
            <a:off x="8164375" y="3274919"/>
            <a:ext cx="535174" cy="446589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55"/>
          <p:cNvSpPr/>
          <p:nvPr/>
        </p:nvSpPr>
        <p:spPr>
          <a:xfrm>
            <a:off x="7350113" y="2684238"/>
            <a:ext cx="355800" cy="720900"/>
          </a:xfrm>
          <a:prstGeom prst="chevron">
            <a:avLst>
              <a:gd fmla="val 50000" name="adj"/>
            </a:avLst>
          </a:prstGeom>
          <a:solidFill>
            <a:srgbClr val="00649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8" name="Google Shape;348;p55"/>
          <p:cNvPicPr preferRelativeResize="0"/>
          <p:nvPr/>
        </p:nvPicPr>
        <p:blipFill rotWithShape="1">
          <a:blip r:embed="rId13">
            <a:alphaModFix/>
          </a:blip>
          <a:srcRect b="17471" l="0" r="0" t="0"/>
          <a:stretch/>
        </p:blipFill>
        <p:spPr>
          <a:xfrm>
            <a:off x="8134338" y="4156700"/>
            <a:ext cx="535174" cy="4416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56"/>
          <p:cNvSpPr/>
          <p:nvPr/>
        </p:nvSpPr>
        <p:spPr>
          <a:xfrm>
            <a:off x="61075" y="1343550"/>
            <a:ext cx="1515000" cy="3708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354" name="Google Shape;354;p56"/>
          <p:cNvSpPr/>
          <p:nvPr/>
        </p:nvSpPr>
        <p:spPr>
          <a:xfrm>
            <a:off x="0" y="0"/>
            <a:ext cx="9144000" cy="720900"/>
          </a:xfrm>
          <a:prstGeom prst="rect">
            <a:avLst/>
          </a:prstGeom>
          <a:solidFill>
            <a:srgbClr val="0C343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Proposed Solution : Overall Indicative Architecture</a:t>
            </a:r>
            <a:endParaRPr sz="2000">
              <a:solidFill>
                <a:schemeClr val="lt1"/>
              </a:solidFill>
            </a:endParaRPr>
          </a:p>
        </p:txBody>
      </p:sp>
      <p:sp>
        <p:nvSpPr>
          <p:cNvPr id="355" name="Google Shape;355;p56"/>
          <p:cNvSpPr/>
          <p:nvPr/>
        </p:nvSpPr>
        <p:spPr>
          <a:xfrm>
            <a:off x="126472" y="1389821"/>
            <a:ext cx="1406400" cy="715800"/>
          </a:xfrm>
          <a:prstGeom prst="rect">
            <a:avLst/>
          </a:prstGeom>
          <a:solidFill>
            <a:srgbClr val="445D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Product Level </a:t>
            </a:r>
            <a:br>
              <a:rPr b="1" lang="en" sz="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1" lang="en" sz="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Data</a:t>
            </a:r>
            <a:endParaRPr b="1" sz="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6" name="Google Shape;356;p56"/>
          <p:cNvSpPr/>
          <p:nvPr/>
        </p:nvSpPr>
        <p:spPr>
          <a:xfrm>
            <a:off x="126472" y="2278544"/>
            <a:ext cx="1406400" cy="715800"/>
          </a:xfrm>
          <a:prstGeom prst="rect">
            <a:avLst/>
          </a:prstGeom>
          <a:solidFill>
            <a:srgbClr val="445D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Plant Level </a:t>
            </a:r>
            <a:br>
              <a:rPr b="1" lang="en" sz="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1" lang="en" sz="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Data</a:t>
            </a:r>
            <a:endParaRPr b="1" sz="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7" name="Google Shape;357;p56"/>
          <p:cNvSpPr/>
          <p:nvPr/>
        </p:nvSpPr>
        <p:spPr>
          <a:xfrm>
            <a:off x="126472" y="3167267"/>
            <a:ext cx="1406400" cy="715800"/>
          </a:xfrm>
          <a:prstGeom prst="rect">
            <a:avLst/>
          </a:prstGeom>
          <a:solidFill>
            <a:srgbClr val="445D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Historical Pricing &amp;</a:t>
            </a:r>
            <a:br>
              <a:rPr b="1" lang="en" sz="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1" lang="en" sz="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Sales Data</a:t>
            </a:r>
            <a:endParaRPr b="1" sz="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8" name="Google Shape;358;p56"/>
          <p:cNvSpPr/>
          <p:nvPr/>
        </p:nvSpPr>
        <p:spPr>
          <a:xfrm>
            <a:off x="126472" y="4055991"/>
            <a:ext cx="1406400" cy="715800"/>
          </a:xfrm>
          <a:prstGeom prst="rect">
            <a:avLst/>
          </a:prstGeom>
          <a:solidFill>
            <a:srgbClr val="445D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Inventory Data</a:t>
            </a:r>
            <a:endParaRPr b="1" sz="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9" name="Google Shape;359;p56"/>
          <p:cNvSpPr txBox="1"/>
          <p:nvPr/>
        </p:nvSpPr>
        <p:spPr>
          <a:xfrm>
            <a:off x="69900" y="4801725"/>
            <a:ext cx="1515000" cy="18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2"/>
                </a:solidFill>
              </a:rPr>
              <a:t>From Every Plant</a:t>
            </a:r>
            <a:endParaRPr b="1" sz="900">
              <a:solidFill>
                <a:schemeClr val="dk2"/>
              </a:solidFill>
            </a:endParaRPr>
          </a:p>
        </p:txBody>
      </p:sp>
      <p:cxnSp>
        <p:nvCxnSpPr>
          <p:cNvPr id="360" name="Google Shape;360;p56"/>
          <p:cNvCxnSpPr>
            <a:stCxn id="355" idx="3"/>
            <a:endCxn id="361" idx="0"/>
          </p:cNvCxnSpPr>
          <p:nvPr/>
        </p:nvCxnSpPr>
        <p:spPr>
          <a:xfrm>
            <a:off x="1532872" y="1747721"/>
            <a:ext cx="1194000" cy="734100"/>
          </a:xfrm>
          <a:prstGeom prst="bentConnector2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362" name="Google Shape;362;p56"/>
          <p:cNvCxnSpPr>
            <a:stCxn id="358" idx="3"/>
            <a:endCxn id="363" idx="2"/>
          </p:cNvCxnSpPr>
          <p:nvPr/>
        </p:nvCxnSpPr>
        <p:spPr>
          <a:xfrm flipH="1" rot="10800000">
            <a:off x="1532872" y="3516591"/>
            <a:ext cx="1206900" cy="897300"/>
          </a:xfrm>
          <a:prstGeom prst="bentConnector2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361" name="Google Shape;361;p56"/>
          <p:cNvSpPr/>
          <p:nvPr/>
        </p:nvSpPr>
        <p:spPr>
          <a:xfrm>
            <a:off x="2397950" y="2481700"/>
            <a:ext cx="657600" cy="6237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p56"/>
          <p:cNvSpPr txBox="1"/>
          <p:nvPr/>
        </p:nvSpPr>
        <p:spPr>
          <a:xfrm>
            <a:off x="2556647" y="2134943"/>
            <a:ext cx="897000" cy="250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Open Sans"/>
              <a:buNone/>
            </a:pPr>
            <a:r>
              <a:rPr b="1" i="0" lang="en" sz="700" u="none" cap="none" strike="noStrike">
                <a:solidFill>
                  <a:srgbClr val="808080"/>
                </a:solidFill>
                <a:latin typeface="Roboto"/>
                <a:ea typeface="Roboto"/>
                <a:cs typeface="Roboto"/>
                <a:sym typeface="Roboto"/>
              </a:rPr>
              <a:t>Dataproc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5" name="Google Shape;365;p56"/>
          <p:cNvSpPr txBox="1"/>
          <p:nvPr/>
        </p:nvSpPr>
        <p:spPr>
          <a:xfrm>
            <a:off x="1990549" y="1567421"/>
            <a:ext cx="657600" cy="1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Open Sans"/>
              <a:buNone/>
            </a:pPr>
            <a:r>
              <a:rPr b="1" i="0" lang="en" sz="700" u="none" cap="none" strike="noStrike">
                <a:solidFill>
                  <a:srgbClr val="808080"/>
                </a:solidFill>
                <a:latin typeface="Roboto"/>
                <a:ea typeface="Roboto"/>
                <a:cs typeface="Roboto"/>
                <a:sym typeface="Roboto"/>
              </a:rPr>
              <a:t>Dataflow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66" name="Google Shape;366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2706" y="1343552"/>
            <a:ext cx="193296" cy="25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75478" y="1925128"/>
            <a:ext cx="259350" cy="259350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p56"/>
          <p:cNvSpPr txBox="1"/>
          <p:nvPr/>
        </p:nvSpPr>
        <p:spPr>
          <a:xfrm>
            <a:off x="1647700" y="3180825"/>
            <a:ext cx="2184000" cy="33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Raw Data Dump on a </a:t>
            </a:r>
            <a:br>
              <a:rPr b="1" lang="en" sz="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1" lang="en" sz="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Data Warehouse</a:t>
            </a:r>
            <a:endParaRPr b="1" sz="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(BigQuery)</a:t>
            </a:r>
            <a:endParaRPr b="1" sz="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68" name="Google Shape;368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79224" y="4564725"/>
            <a:ext cx="329150" cy="176113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p56"/>
          <p:cNvSpPr txBox="1"/>
          <p:nvPr/>
        </p:nvSpPr>
        <p:spPr>
          <a:xfrm>
            <a:off x="1870847" y="4801943"/>
            <a:ext cx="897000" cy="250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Open Sans"/>
              <a:buNone/>
            </a:pPr>
            <a:r>
              <a:rPr b="1" i="0" lang="en" sz="700" u="none" cap="none" strike="noStrike">
                <a:solidFill>
                  <a:srgbClr val="808080"/>
                </a:solidFill>
                <a:latin typeface="Roboto"/>
                <a:ea typeface="Roboto"/>
                <a:cs typeface="Roboto"/>
                <a:sym typeface="Roboto"/>
              </a:rPr>
              <a:t>Data</a:t>
            </a:r>
            <a:r>
              <a:rPr b="1" lang="en" sz="700">
                <a:solidFill>
                  <a:srgbClr val="808080"/>
                </a:solidFill>
                <a:latin typeface="Roboto"/>
                <a:ea typeface="Roboto"/>
                <a:cs typeface="Roboto"/>
                <a:sym typeface="Roboto"/>
              </a:rPr>
              <a:t> Transfer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0" name="Google Shape;370;p56"/>
          <p:cNvSpPr txBox="1"/>
          <p:nvPr/>
        </p:nvSpPr>
        <p:spPr>
          <a:xfrm>
            <a:off x="2650601" y="4250450"/>
            <a:ext cx="6576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Open Sans"/>
              <a:buNone/>
            </a:pPr>
            <a:r>
              <a:rPr b="1" i="0" lang="en" sz="700" u="none" cap="none" strike="noStrike">
                <a:solidFill>
                  <a:srgbClr val="808080"/>
                </a:solidFill>
                <a:latin typeface="Roboto"/>
                <a:ea typeface="Roboto"/>
                <a:cs typeface="Roboto"/>
                <a:sym typeface="Roboto"/>
              </a:rPr>
              <a:t>Cloud Functions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71" name="Google Shape;371;p5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59651" y="3995405"/>
            <a:ext cx="259350" cy="25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5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526075" y="2617676"/>
            <a:ext cx="329150" cy="329150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56"/>
          <p:cNvSpPr/>
          <p:nvPr/>
        </p:nvSpPr>
        <p:spPr>
          <a:xfrm>
            <a:off x="0" y="777600"/>
            <a:ext cx="3134700" cy="250200"/>
          </a:xfrm>
          <a:prstGeom prst="chevron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Data Onboarding</a:t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4" name="Google Shape;374;p56"/>
          <p:cNvSpPr/>
          <p:nvPr/>
        </p:nvSpPr>
        <p:spPr>
          <a:xfrm>
            <a:off x="3055550" y="777600"/>
            <a:ext cx="2672100" cy="250200"/>
          </a:xfrm>
          <a:prstGeom prst="chevron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Data Processing</a:t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5" name="Google Shape;375;p56"/>
          <p:cNvSpPr/>
          <p:nvPr/>
        </p:nvSpPr>
        <p:spPr>
          <a:xfrm>
            <a:off x="5803900" y="2481700"/>
            <a:ext cx="657600" cy="6237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56"/>
          <p:cNvSpPr/>
          <p:nvPr/>
        </p:nvSpPr>
        <p:spPr>
          <a:xfrm>
            <a:off x="5633350" y="777600"/>
            <a:ext cx="2184000" cy="250200"/>
          </a:xfrm>
          <a:prstGeom prst="chevron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Analysis Layer</a:t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77" name="Google Shape;377;p56"/>
          <p:cNvCxnSpPr>
            <a:stCxn id="361" idx="6"/>
            <a:endCxn id="375" idx="2"/>
          </p:cNvCxnSpPr>
          <p:nvPr/>
        </p:nvCxnSpPr>
        <p:spPr>
          <a:xfrm>
            <a:off x="3055550" y="2793550"/>
            <a:ext cx="27483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378" name="Google Shape;378;p56"/>
          <p:cNvSpPr/>
          <p:nvPr/>
        </p:nvSpPr>
        <p:spPr>
          <a:xfrm>
            <a:off x="3477600" y="3412252"/>
            <a:ext cx="942000" cy="8382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9" name="Google Shape;379;p56"/>
          <p:cNvSpPr/>
          <p:nvPr/>
        </p:nvSpPr>
        <p:spPr>
          <a:xfrm>
            <a:off x="4572000" y="3412266"/>
            <a:ext cx="942000" cy="8382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0" name="Google Shape;380;p5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968125" y="2617676"/>
            <a:ext cx="329150" cy="329150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p56"/>
          <p:cNvSpPr txBox="1"/>
          <p:nvPr/>
        </p:nvSpPr>
        <p:spPr>
          <a:xfrm>
            <a:off x="3510151" y="3851533"/>
            <a:ext cx="876900" cy="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Open Sans"/>
              <a:buNone/>
            </a:pPr>
            <a:r>
              <a:rPr b="1" lang="en" sz="700">
                <a:solidFill>
                  <a:srgbClr val="808080"/>
                </a:solidFill>
                <a:latin typeface="Roboto"/>
                <a:ea typeface="Roboto"/>
                <a:cs typeface="Roboto"/>
                <a:sym typeface="Roboto"/>
              </a:rPr>
              <a:t>Cloud </a:t>
            </a:r>
            <a:endParaRPr b="1" sz="700">
              <a:solidFill>
                <a:srgbClr val="80808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Open Sans"/>
              <a:buNone/>
            </a:pPr>
            <a:r>
              <a:rPr b="1" i="0" lang="en" sz="700" u="none" cap="none" strike="noStrike">
                <a:solidFill>
                  <a:srgbClr val="808080"/>
                </a:solidFill>
                <a:latin typeface="Roboto"/>
                <a:ea typeface="Roboto"/>
                <a:cs typeface="Roboto"/>
                <a:sym typeface="Roboto"/>
              </a:rPr>
              <a:t>Translat</a:t>
            </a:r>
            <a:r>
              <a:rPr b="1" lang="en" sz="700">
                <a:solidFill>
                  <a:srgbClr val="808080"/>
                </a:solidFill>
                <a:latin typeface="Roboto"/>
                <a:ea typeface="Roboto"/>
                <a:cs typeface="Roboto"/>
                <a:sym typeface="Roboto"/>
              </a:rPr>
              <a:t>ion</a:t>
            </a:r>
            <a:r>
              <a:rPr b="1" i="0" lang="en" sz="700" u="none" cap="none" strike="noStrike">
                <a:solidFill>
                  <a:srgbClr val="808080"/>
                </a:solidFill>
                <a:latin typeface="Roboto"/>
                <a:ea typeface="Roboto"/>
                <a:cs typeface="Roboto"/>
                <a:sym typeface="Roboto"/>
              </a:rPr>
              <a:t> API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82" name="Google Shape;382;p5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763088" y="3515823"/>
            <a:ext cx="371030" cy="335700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56"/>
          <p:cNvSpPr/>
          <p:nvPr/>
        </p:nvSpPr>
        <p:spPr>
          <a:xfrm>
            <a:off x="3377363" y="2443713"/>
            <a:ext cx="2184000" cy="7209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80808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808080"/>
                </a:solidFill>
                <a:latin typeface="Montserrat"/>
                <a:ea typeface="Montserrat"/>
                <a:cs typeface="Montserrat"/>
                <a:sym typeface="Montserrat"/>
              </a:rPr>
              <a:t>Data Transformation, Unification and Language Standardization</a:t>
            </a:r>
            <a:endParaRPr b="1" sz="900">
              <a:solidFill>
                <a:srgbClr val="80808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4" name="Google Shape;384;p56"/>
          <p:cNvSpPr txBox="1"/>
          <p:nvPr/>
        </p:nvSpPr>
        <p:spPr>
          <a:xfrm>
            <a:off x="4576951" y="3851533"/>
            <a:ext cx="876900" cy="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Open Sans"/>
              <a:buNone/>
            </a:pPr>
            <a:r>
              <a:rPr b="1" lang="en" sz="700">
                <a:solidFill>
                  <a:srgbClr val="808080"/>
                </a:solidFill>
                <a:latin typeface="Roboto"/>
                <a:ea typeface="Roboto"/>
                <a:cs typeface="Roboto"/>
                <a:sym typeface="Roboto"/>
              </a:rPr>
              <a:t>Product Description Completion Module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5" name="Google Shape;385;p56"/>
          <p:cNvSpPr txBox="1"/>
          <p:nvPr/>
        </p:nvSpPr>
        <p:spPr>
          <a:xfrm>
            <a:off x="5348425" y="3154700"/>
            <a:ext cx="1515000" cy="33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Master Table(s)</a:t>
            </a:r>
            <a:endParaRPr b="1" sz="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(BigQuery)</a:t>
            </a:r>
            <a:endParaRPr b="1" sz="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86" name="Google Shape;386;p56"/>
          <p:cNvPicPr preferRelativeResize="0"/>
          <p:nvPr/>
        </p:nvPicPr>
        <p:blipFill rotWithShape="1">
          <a:blip r:embed="rId9">
            <a:alphaModFix/>
          </a:blip>
          <a:srcRect b="25110" l="0" r="0" t="0"/>
          <a:stretch/>
        </p:blipFill>
        <p:spPr>
          <a:xfrm>
            <a:off x="4793163" y="3496566"/>
            <a:ext cx="499663" cy="374208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56"/>
          <p:cNvSpPr/>
          <p:nvPr/>
        </p:nvSpPr>
        <p:spPr>
          <a:xfrm>
            <a:off x="6503675" y="1509625"/>
            <a:ext cx="1575900" cy="8973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br>
              <a:rPr b="1" lang="en" sz="80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b="1" lang="en" sz="80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b="1" lang="en" sz="80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1" lang="en" sz="80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Unified Pricing Model </a:t>
            </a:r>
            <a:endParaRPr b="1" sz="800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8" name="Google Shape;388;p56"/>
          <p:cNvSpPr/>
          <p:nvPr/>
        </p:nvSpPr>
        <p:spPr>
          <a:xfrm>
            <a:off x="7747750" y="777600"/>
            <a:ext cx="1406400" cy="250200"/>
          </a:xfrm>
          <a:prstGeom prst="chevron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Insights</a:t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89" name="Google Shape;389;p5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069900" y="1604350"/>
            <a:ext cx="456177" cy="374200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56"/>
          <p:cNvSpPr txBox="1"/>
          <p:nvPr/>
        </p:nvSpPr>
        <p:spPr>
          <a:xfrm>
            <a:off x="6892850" y="1907475"/>
            <a:ext cx="791700" cy="1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Open Sans"/>
              <a:buNone/>
            </a:pPr>
            <a:r>
              <a:rPr b="1" lang="en" sz="700">
                <a:solidFill>
                  <a:srgbClr val="808080"/>
                </a:solidFill>
                <a:latin typeface="Roboto"/>
                <a:ea typeface="Roboto"/>
                <a:cs typeface="Roboto"/>
                <a:sym typeface="Roboto"/>
              </a:rPr>
              <a:t>Vertex AI</a:t>
            </a:r>
            <a:endParaRPr b="1" sz="7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1" name="Google Shape;391;p56"/>
          <p:cNvSpPr/>
          <p:nvPr/>
        </p:nvSpPr>
        <p:spPr>
          <a:xfrm>
            <a:off x="6525875" y="3424250"/>
            <a:ext cx="1575900" cy="8973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Insight Mining </a:t>
            </a:r>
            <a:endParaRPr b="1" sz="800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92" name="Google Shape;392;p5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128313" y="3547800"/>
            <a:ext cx="371025" cy="3710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93" name="Google Shape;393;p56"/>
          <p:cNvCxnSpPr>
            <a:endCxn id="387" idx="1"/>
          </p:cNvCxnSpPr>
          <p:nvPr/>
        </p:nvCxnSpPr>
        <p:spPr>
          <a:xfrm rot="-5400000">
            <a:off x="6056375" y="2034475"/>
            <a:ext cx="523500" cy="371100"/>
          </a:xfrm>
          <a:prstGeom prst="bentConnector2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394" name="Google Shape;394;p56"/>
          <p:cNvCxnSpPr>
            <a:stCxn id="385" idx="2"/>
            <a:endCxn id="391" idx="1"/>
          </p:cNvCxnSpPr>
          <p:nvPr/>
        </p:nvCxnSpPr>
        <p:spPr>
          <a:xfrm flipH="1" rot="-5400000">
            <a:off x="6124675" y="3471650"/>
            <a:ext cx="382500" cy="420000"/>
          </a:xfrm>
          <a:prstGeom prst="bentConnector2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395" name="Google Shape;395;p56"/>
          <p:cNvSpPr/>
          <p:nvPr/>
        </p:nvSpPr>
        <p:spPr>
          <a:xfrm>
            <a:off x="7930250" y="2634350"/>
            <a:ext cx="329100" cy="523500"/>
          </a:xfrm>
          <a:prstGeom prst="chevron">
            <a:avLst>
              <a:gd fmla="val 50000" name="adj"/>
            </a:avLst>
          </a:prstGeom>
          <a:solidFill>
            <a:srgbClr val="445D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p56"/>
          <p:cNvSpPr/>
          <p:nvPr/>
        </p:nvSpPr>
        <p:spPr>
          <a:xfrm>
            <a:off x="8380150" y="2584250"/>
            <a:ext cx="657600" cy="6237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97" name="Google Shape;397;p56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8544375" y="2731525"/>
            <a:ext cx="329150" cy="32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57"/>
          <p:cNvSpPr/>
          <p:nvPr/>
        </p:nvSpPr>
        <p:spPr>
          <a:xfrm>
            <a:off x="0" y="0"/>
            <a:ext cx="9144000" cy="720900"/>
          </a:xfrm>
          <a:prstGeom prst="rect">
            <a:avLst/>
          </a:prstGeom>
          <a:solidFill>
            <a:srgbClr val="0C343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Proposed Solution : </a:t>
            </a:r>
            <a:r>
              <a:rPr b="1" lang="en" sz="2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Indicative Architecture For Product Description Completion Module</a:t>
            </a:r>
            <a:endParaRPr sz="2000">
              <a:solidFill>
                <a:schemeClr val="lt1"/>
              </a:solidFill>
            </a:endParaRPr>
          </a:p>
        </p:txBody>
      </p:sp>
      <p:sp>
        <p:nvSpPr>
          <p:cNvPr id="403" name="Google Shape;403;p57"/>
          <p:cNvSpPr/>
          <p:nvPr/>
        </p:nvSpPr>
        <p:spPr>
          <a:xfrm>
            <a:off x="148222" y="3695946"/>
            <a:ext cx="1406400" cy="715800"/>
          </a:xfrm>
          <a:prstGeom prst="rect">
            <a:avLst/>
          </a:prstGeom>
          <a:solidFill>
            <a:srgbClr val="445D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Product Description</a:t>
            </a:r>
            <a:br>
              <a:rPr b="1" lang="en" sz="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1" lang="en" sz="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&amp; Attributes</a:t>
            </a:r>
            <a:endParaRPr b="1" sz="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04" name="Google Shape;404;p57"/>
          <p:cNvSpPr/>
          <p:nvPr/>
        </p:nvSpPr>
        <p:spPr>
          <a:xfrm>
            <a:off x="78300" y="896025"/>
            <a:ext cx="8666700" cy="304500"/>
          </a:xfrm>
          <a:prstGeom prst="rect">
            <a:avLst/>
          </a:prstGeom>
          <a:solidFill>
            <a:srgbClr val="00649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Deeper look at Product Description Completion Module from Data Preprocessing Stage</a:t>
            </a:r>
            <a:endParaRPr b="1" sz="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05" name="Google Shape;405;p57"/>
          <p:cNvSpPr/>
          <p:nvPr/>
        </p:nvSpPr>
        <p:spPr>
          <a:xfrm>
            <a:off x="2474150" y="3319900"/>
            <a:ext cx="657600" cy="6237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6" name="Google Shape;406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38375" y="3467176"/>
            <a:ext cx="329150" cy="3291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7" name="Google Shape;407;p57"/>
          <p:cNvCxnSpPr>
            <a:stCxn id="403" idx="3"/>
            <a:endCxn id="408" idx="1"/>
          </p:cNvCxnSpPr>
          <p:nvPr/>
        </p:nvCxnSpPr>
        <p:spPr>
          <a:xfrm>
            <a:off x="1554622" y="4053846"/>
            <a:ext cx="657000" cy="600"/>
          </a:xfrm>
          <a:prstGeom prst="bentConnector3">
            <a:avLst>
              <a:gd fmla="val 50002" name="adj1"/>
            </a:avLst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409" name="Google Shape;409;p57"/>
          <p:cNvSpPr/>
          <p:nvPr/>
        </p:nvSpPr>
        <p:spPr>
          <a:xfrm>
            <a:off x="3782400" y="4021852"/>
            <a:ext cx="942000" cy="8382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0" name="Google Shape;410;p57"/>
          <p:cNvSpPr txBox="1"/>
          <p:nvPr/>
        </p:nvSpPr>
        <p:spPr>
          <a:xfrm>
            <a:off x="3814951" y="4461133"/>
            <a:ext cx="876900" cy="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Open Sans"/>
              <a:buNone/>
            </a:pPr>
            <a:r>
              <a:rPr b="1" lang="en" sz="700">
                <a:solidFill>
                  <a:srgbClr val="808080"/>
                </a:solidFill>
                <a:latin typeface="Roboto"/>
                <a:ea typeface="Roboto"/>
                <a:cs typeface="Roboto"/>
                <a:sym typeface="Roboto"/>
              </a:rPr>
              <a:t>Cloud </a:t>
            </a:r>
            <a:endParaRPr b="1" sz="700">
              <a:solidFill>
                <a:srgbClr val="80808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Open Sans"/>
              <a:buNone/>
            </a:pPr>
            <a:r>
              <a:rPr b="1" i="0" lang="en" sz="700" u="none" cap="none" strike="noStrike">
                <a:solidFill>
                  <a:srgbClr val="808080"/>
                </a:solidFill>
                <a:latin typeface="Roboto"/>
                <a:ea typeface="Roboto"/>
                <a:cs typeface="Roboto"/>
                <a:sym typeface="Roboto"/>
              </a:rPr>
              <a:t>Translat</a:t>
            </a:r>
            <a:r>
              <a:rPr b="1" lang="en" sz="700">
                <a:solidFill>
                  <a:srgbClr val="808080"/>
                </a:solidFill>
                <a:latin typeface="Roboto"/>
                <a:ea typeface="Roboto"/>
                <a:cs typeface="Roboto"/>
                <a:sym typeface="Roboto"/>
              </a:rPr>
              <a:t>ion</a:t>
            </a:r>
            <a:r>
              <a:rPr b="1" i="0" lang="en" sz="700" u="none" cap="none" strike="noStrike">
                <a:solidFill>
                  <a:srgbClr val="808080"/>
                </a:solidFill>
                <a:latin typeface="Roboto"/>
                <a:ea typeface="Roboto"/>
                <a:cs typeface="Roboto"/>
                <a:sym typeface="Roboto"/>
              </a:rPr>
              <a:t> API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11" name="Google Shape;411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67888" y="4125423"/>
            <a:ext cx="371030" cy="335700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57"/>
          <p:cNvSpPr/>
          <p:nvPr/>
        </p:nvSpPr>
        <p:spPr>
          <a:xfrm>
            <a:off x="2211650" y="3958600"/>
            <a:ext cx="1114200" cy="190500"/>
          </a:xfrm>
          <a:prstGeom prst="roundRect">
            <a:avLst>
              <a:gd fmla="val 16667" name="adj"/>
            </a:avLst>
          </a:prstGeom>
          <a:solidFill>
            <a:srgbClr val="D0E0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50">
                <a:latin typeface="Montserrat"/>
                <a:ea typeface="Montserrat"/>
                <a:cs typeface="Montserrat"/>
                <a:sym typeface="Montserrat"/>
              </a:rPr>
              <a:t>BigQuery(Raw)</a:t>
            </a:r>
            <a:endParaRPr b="1" sz="75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2" name="Google Shape;412;p57"/>
          <p:cNvSpPr txBox="1"/>
          <p:nvPr/>
        </p:nvSpPr>
        <p:spPr>
          <a:xfrm>
            <a:off x="3286175" y="4823150"/>
            <a:ext cx="19962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Language Standardization</a:t>
            </a:r>
            <a:endParaRPr sz="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3" name="Google Shape;413;p57"/>
          <p:cNvSpPr/>
          <p:nvPr/>
        </p:nvSpPr>
        <p:spPr>
          <a:xfrm>
            <a:off x="5750750" y="3396100"/>
            <a:ext cx="657600" cy="6237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14" name="Google Shape;414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14975" y="3543376"/>
            <a:ext cx="329150" cy="329150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57"/>
          <p:cNvSpPr/>
          <p:nvPr/>
        </p:nvSpPr>
        <p:spPr>
          <a:xfrm>
            <a:off x="5466650" y="4114950"/>
            <a:ext cx="1406400" cy="190500"/>
          </a:xfrm>
          <a:prstGeom prst="roundRect">
            <a:avLst>
              <a:gd fmla="val 16667" name="adj"/>
            </a:avLst>
          </a:prstGeom>
          <a:solidFill>
            <a:srgbClr val="D0E0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50">
                <a:latin typeface="Montserrat"/>
                <a:ea typeface="Montserrat"/>
                <a:cs typeface="Montserrat"/>
                <a:sym typeface="Montserrat"/>
              </a:rPr>
              <a:t>BigQuery Staging Table</a:t>
            </a:r>
            <a:endParaRPr b="1" sz="75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16" name="Google Shape;416;p57"/>
          <p:cNvCxnSpPr>
            <a:stCxn id="413" idx="6"/>
            <a:endCxn id="417" idx="0"/>
          </p:cNvCxnSpPr>
          <p:nvPr/>
        </p:nvCxnSpPr>
        <p:spPr>
          <a:xfrm>
            <a:off x="6408350" y="3707950"/>
            <a:ext cx="1962000" cy="340200"/>
          </a:xfrm>
          <a:prstGeom prst="bentConnector2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stealth"/>
            <a:tailEnd len="med" w="med" type="stealth"/>
          </a:ln>
        </p:spPr>
      </p:cxnSp>
      <p:sp>
        <p:nvSpPr>
          <p:cNvPr id="418" name="Google Shape;418;p57"/>
          <p:cNvSpPr txBox="1"/>
          <p:nvPr/>
        </p:nvSpPr>
        <p:spPr>
          <a:xfrm>
            <a:off x="7909026" y="3408250"/>
            <a:ext cx="6576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Open Sans"/>
              <a:buNone/>
            </a:pPr>
            <a:r>
              <a:rPr b="1" i="0" lang="en" sz="700" u="none" cap="none" strike="noStrike">
                <a:solidFill>
                  <a:srgbClr val="808080"/>
                </a:solidFill>
                <a:latin typeface="Roboto"/>
                <a:ea typeface="Roboto"/>
                <a:cs typeface="Roboto"/>
                <a:sym typeface="Roboto"/>
              </a:rPr>
              <a:t>Cloud Functions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19" name="Google Shape;419;p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18076" y="3153205"/>
            <a:ext cx="259350" cy="25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Google Shape;417;p5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758511" y="4048200"/>
            <a:ext cx="1223777" cy="452338"/>
          </a:xfrm>
          <a:prstGeom prst="rect">
            <a:avLst/>
          </a:prstGeom>
          <a:noFill/>
          <a:ln>
            <a:noFill/>
          </a:ln>
        </p:spPr>
      </p:pic>
      <p:sp>
        <p:nvSpPr>
          <p:cNvPr id="420" name="Google Shape;420;p57"/>
          <p:cNvSpPr/>
          <p:nvPr/>
        </p:nvSpPr>
        <p:spPr>
          <a:xfrm>
            <a:off x="7397200" y="4533900"/>
            <a:ext cx="1946400" cy="335700"/>
          </a:xfrm>
          <a:prstGeom prst="roundRect">
            <a:avLst>
              <a:gd fmla="val 16667" name="adj"/>
            </a:avLst>
          </a:prstGeom>
          <a:solidFill>
            <a:srgbClr val="D0E0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50">
                <a:latin typeface="Montserrat"/>
                <a:ea typeface="Montserrat"/>
                <a:cs typeface="Montserrat"/>
                <a:sym typeface="Montserrat"/>
              </a:rPr>
              <a:t>Classification Job </a:t>
            </a:r>
            <a:br>
              <a:rPr b="1" lang="en" sz="650">
                <a:latin typeface="Montserrat"/>
                <a:ea typeface="Montserrat"/>
                <a:cs typeface="Montserrat"/>
                <a:sym typeface="Montserrat"/>
              </a:rPr>
            </a:br>
            <a:r>
              <a:rPr b="1" lang="en" sz="650">
                <a:latin typeface="Montserrat"/>
                <a:ea typeface="Montserrat"/>
                <a:cs typeface="Montserrat"/>
                <a:sym typeface="Montserrat"/>
              </a:rPr>
              <a:t>Incomplete/Complete Description</a:t>
            </a:r>
            <a:endParaRPr b="1" sz="65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21" name="Google Shape;421;p57"/>
          <p:cNvSpPr txBox="1"/>
          <p:nvPr/>
        </p:nvSpPr>
        <p:spPr>
          <a:xfrm>
            <a:off x="6498050" y="3654675"/>
            <a:ext cx="14064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Classification Flag </a:t>
            </a:r>
            <a:br>
              <a:rPr lang="en" sz="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1" lang="en" sz="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Complete/Incomplete </a:t>
            </a:r>
            <a:endParaRPr b="1" sz="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22" name="Google Shape;422;p57"/>
          <p:cNvSpPr/>
          <p:nvPr/>
        </p:nvSpPr>
        <p:spPr>
          <a:xfrm>
            <a:off x="148222" y="1524175"/>
            <a:ext cx="1406400" cy="715800"/>
          </a:xfrm>
          <a:prstGeom prst="rect">
            <a:avLst/>
          </a:prstGeom>
          <a:solidFill>
            <a:srgbClr val="445D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Historical Sales Enablement/</a:t>
            </a:r>
            <a:br>
              <a:rPr b="1" lang="en" sz="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1" lang="en" sz="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Marketing Collaterals</a:t>
            </a:r>
            <a:endParaRPr b="1" sz="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23" name="Google Shape;423;p57"/>
          <p:cNvSpPr txBox="1"/>
          <p:nvPr/>
        </p:nvSpPr>
        <p:spPr>
          <a:xfrm>
            <a:off x="1761949" y="4463021"/>
            <a:ext cx="657600" cy="1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Open Sans"/>
              <a:buNone/>
            </a:pPr>
            <a:r>
              <a:rPr b="1" i="0" lang="en" sz="700" u="none" cap="none" strike="noStrike">
                <a:solidFill>
                  <a:srgbClr val="808080"/>
                </a:solidFill>
                <a:latin typeface="Roboto"/>
                <a:ea typeface="Roboto"/>
                <a:cs typeface="Roboto"/>
                <a:sym typeface="Roboto"/>
              </a:rPr>
              <a:t>Dataflow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24" name="Google Shape;424;p5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994106" y="4239152"/>
            <a:ext cx="193296" cy="250200"/>
          </a:xfrm>
          <a:prstGeom prst="rect">
            <a:avLst/>
          </a:prstGeom>
          <a:noFill/>
          <a:ln>
            <a:noFill/>
          </a:ln>
        </p:spPr>
      </p:pic>
      <p:sp>
        <p:nvSpPr>
          <p:cNvPr id="425" name="Google Shape;425;p57"/>
          <p:cNvSpPr/>
          <p:nvPr/>
        </p:nvSpPr>
        <p:spPr>
          <a:xfrm>
            <a:off x="1981050" y="1433425"/>
            <a:ext cx="1152600" cy="8973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Cloud Storage</a:t>
            </a:r>
            <a:endParaRPr b="1" sz="800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26" name="Google Shape;426;p5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327575" y="1540525"/>
            <a:ext cx="452349" cy="452349"/>
          </a:xfrm>
          <a:prstGeom prst="rect">
            <a:avLst/>
          </a:prstGeom>
          <a:noFill/>
          <a:ln>
            <a:noFill/>
          </a:ln>
        </p:spPr>
      </p:pic>
      <p:sp>
        <p:nvSpPr>
          <p:cNvPr id="427" name="Google Shape;427;p57"/>
          <p:cNvSpPr/>
          <p:nvPr/>
        </p:nvSpPr>
        <p:spPr>
          <a:xfrm>
            <a:off x="3706338" y="1430375"/>
            <a:ext cx="1575900" cy="8973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Vector Embeddings By Vertex AI Models and Storage in Vector Search</a:t>
            </a:r>
            <a:endParaRPr b="1" sz="800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28" name="Google Shape;428;p57"/>
          <p:cNvCxnSpPr>
            <a:stCxn id="422" idx="3"/>
            <a:endCxn id="425" idx="1"/>
          </p:cNvCxnSpPr>
          <p:nvPr/>
        </p:nvCxnSpPr>
        <p:spPr>
          <a:xfrm>
            <a:off x="1554622" y="1882075"/>
            <a:ext cx="4263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stealth"/>
          </a:ln>
        </p:spPr>
      </p:cxnSp>
      <p:pic>
        <p:nvPicPr>
          <p:cNvPr id="429" name="Google Shape;429;p5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266200" y="1482950"/>
            <a:ext cx="456177" cy="374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30" name="Google Shape;430;p57"/>
          <p:cNvCxnSpPr>
            <a:endCxn id="427" idx="1"/>
          </p:cNvCxnSpPr>
          <p:nvPr/>
        </p:nvCxnSpPr>
        <p:spPr>
          <a:xfrm flipH="1" rot="10800000">
            <a:off x="3133638" y="1879025"/>
            <a:ext cx="572700" cy="30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431" name="Google Shape;431;p57"/>
          <p:cNvCxnSpPr>
            <a:stCxn id="408" idx="2"/>
            <a:endCxn id="415" idx="2"/>
          </p:cNvCxnSpPr>
          <p:nvPr/>
        </p:nvCxnSpPr>
        <p:spPr>
          <a:xfrm flipH="1" rot="-5400000">
            <a:off x="4391150" y="2526700"/>
            <a:ext cx="156300" cy="3401100"/>
          </a:xfrm>
          <a:prstGeom prst="bentConnector3">
            <a:avLst>
              <a:gd fmla="val 604207" name="adj1"/>
            </a:avLst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432" name="Google Shape;432;p57"/>
          <p:cNvSpPr txBox="1"/>
          <p:nvPr/>
        </p:nvSpPr>
        <p:spPr>
          <a:xfrm>
            <a:off x="1457149" y="1643621"/>
            <a:ext cx="657600" cy="1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Open Sans"/>
              <a:buNone/>
            </a:pPr>
            <a:r>
              <a:rPr b="1" i="0" lang="en" sz="700" u="none" cap="none" strike="noStrike">
                <a:solidFill>
                  <a:srgbClr val="808080"/>
                </a:solidFill>
                <a:latin typeface="Roboto"/>
                <a:ea typeface="Roboto"/>
                <a:cs typeface="Roboto"/>
                <a:sym typeface="Roboto"/>
              </a:rPr>
              <a:t>Dataflow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33" name="Google Shape;433;p5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689306" y="1419752"/>
            <a:ext cx="193296" cy="25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Google Shape;434;p5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48911" y="1457400"/>
            <a:ext cx="1223777" cy="452338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Google Shape;435;p57"/>
          <p:cNvSpPr/>
          <p:nvPr/>
        </p:nvSpPr>
        <p:spPr>
          <a:xfrm>
            <a:off x="6994300" y="1964300"/>
            <a:ext cx="1638600" cy="335700"/>
          </a:xfrm>
          <a:prstGeom prst="roundRect">
            <a:avLst>
              <a:gd fmla="val 16667" name="adj"/>
            </a:avLst>
          </a:prstGeom>
          <a:solidFill>
            <a:srgbClr val="D0E0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50">
                <a:latin typeface="Montserrat"/>
                <a:ea typeface="Montserrat"/>
                <a:cs typeface="Montserrat"/>
                <a:sym typeface="Montserrat"/>
              </a:rPr>
              <a:t>Product</a:t>
            </a:r>
            <a:r>
              <a:rPr b="1" lang="en" sz="65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" sz="650">
                <a:latin typeface="Montserrat"/>
                <a:ea typeface="Montserrat"/>
                <a:cs typeface="Montserrat"/>
                <a:sym typeface="Montserrat"/>
              </a:rPr>
              <a:t>Description</a:t>
            </a:r>
            <a:r>
              <a:rPr b="1" lang="en" sz="650">
                <a:latin typeface="Montserrat"/>
                <a:ea typeface="Montserrat"/>
                <a:cs typeface="Montserrat"/>
                <a:sym typeface="Montserrat"/>
              </a:rPr>
              <a:t> Generator</a:t>
            </a:r>
            <a:endParaRPr b="1" sz="65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36" name="Google Shape;436;p57"/>
          <p:cNvCxnSpPr>
            <a:stCxn id="413" idx="0"/>
            <a:endCxn id="437" idx="2"/>
          </p:cNvCxnSpPr>
          <p:nvPr/>
        </p:nvCxnSpPr>
        <p:spPr>
          <a:xfrm rot="10800000">
            <a:off x="6079550" y="3169000"/>
            <a:ext cx="0" cy="2271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437" name="Google Shape;437;p57"/>
          <p:cNvSpPr/>
          <p:nvPr/>
        </p:nvSpPr>
        <p:spPr>
          <a:xfrm>
            <a:off x="5608550" y="2330727"/>
            <a:ext cx="942000" cy="8382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38" name="Google Shape;438;p57"/>
          <p:cNvCxnSpPr>
            <a:stCxn id="427" idx="2"/>
            <a:endCxn id="437" idx="1"/>
          </p:cNvCxnSpPr>
          <p:nvPr/>
        </p:nvCxnSpPr>
        <p:spPr>
          <a:xfrm flipH="1" rot="-5400000">
            <a:off x="4840338" y="1981625"/>
            <a:ext cx="422100" cy="1114200"/>
          </a:xfrm>
          <a:prstGeom prst="bentConnector2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stealth"/>
            <a:tailEnd len="med" w="med" type="stealth"/>
          </a:ln>
        </p:spPr>
      </p:cxnSp>
      <p:sp>
        <p:nvSpPr>
          <p:cNvPr id="439" name="Google Shape;439;p57"/>
          <p:cNvSpPr txBox="1"/>
          <p:nvPr/>
        </p:nvSpPr>
        <p:spPr>
          <a:xfrm>
            <a:off x="4086675" y="2711950"/>
            <a:ext cx="1575900" cy="1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Cosine Similarity Search</a:t>
            </a:r>
            <a:endParaRPr b="1" sz="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40" name="Google Shape;440;p57"/>
          <p:cNvSpPr txBox="1"/>
          <p:nvPr/>
        </p:nvSpPr>
        <p:spPr>
          <a:xfrm>
            <a:off x="5750751" y="2703575"/>
            <a:ext cx="6576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Open Sans"/>
              <a:buNone/>
            </a:pPr>
            <a:r>
              <a:rPr b="1" i="0" lang="en" sz="700" u="none" cap="none" strike="noStrike">
                <a:solidFill>
                  <a:srgbClr val="808080"/>
                </a:solidFill>
                <a:latin typeface="Roboto"/>
                <a:ea typeface="Roboto"/>
                <a:cs typeface="Roboto"/>
                <a:sym typeface="Roboto"/>
              </a:rPr>
              <a:t>Cloud Functions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41" name="Google Shape;441;p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59801" y="2448530"/>
            <a:ext cx="259350" cy="2593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42" name="Google Shape;442;p57"/>
          <p:cNvCxnSpPr>
            <a:stCxn id="435" idx="2"/>
            <a:endCxn id="437" idx="3"/>
          </p:cNvCxnSpPr>
          <p:nvPr/>
        </p:nvCxnSpPr>
        <p:spPr>
          <a:xfrm rot="5400000">
            <a:off x="6957250" y="1893350"/>
            <a:ext cx="449700" cy="1263000"/>
          </a:xfrm>
          <a:prstGeom prst="bentConnector2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stealth"/>
            <a:tailEnd len="med" w="med" type="stealth"/>
          </a:ln>
        </p:spPr>
      </p:cxnSp>
      <p:sp>
        <p:nvSpPr>
          <p:cNvPr id="443" name="Google Shape;443;p57"/>
          <p:cNvSpPr txBox="1"/>
          <p:nvPr/>
        </p:nvSpPr>
        <p:spPr>
          <a:xfrm>
            <a:off x="6677475" y="2711950"/>
            <a:ext cx="1575900" cy="1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Completed Product Description </a:t>
            </a:r>
            <a:endParaRPr b="1" sz="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Futuristic Background by Slidesgo">
  <a:themeElements>
    <a:clrScheme name="Simple Light">
      <a:dk1>
        <a:srgbClr val="3EDDDD"/>
      </a:dk1>
      <a:lt1>
        <a:srgbClr val="FFFFFF"/>
      </a:lt1>
      <a:dk2>
        <a:srgbClr val="C6FCFF"/>
      </a:dk2>
      <a:lt2>
        <a:srgbClr val="6BECF3"/>
      </a:lt2>
      <a:accent1>
        <a:srgbClr val="22DEEE"/>
      </a:accent1>
      <a:accent2>
        <a:srgbClr val="C6FCFF"/>
      </a:accent2>
      <a:accent3>
        <a:srgbClr val="81EBEB"/>
      </a:accent3>
      <a:accent4>
        <a:srgbClr val="038B99"/>
      </a:accent4>
      <a:accent5>
        <a:srgbClr val="40B6B6"/>
      </a:accent5>
      <a:accent6>
        <a:srgbClr val="098188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